
<file path=[Content_Types].xml><?xml version="1.0" encoding="utf-8"?>
<Types xmlns="http://schemas.openxmlformats.org/package/2006/content-types"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271" r:id="rId5"/>
    <p:sldId id="273" r:id="rId6"/>
    <p:sldId id="276" r:id="rId7"/>
    <p:sldId id="292" r:id="rId8"/>
    <p:sldId id="281" r:id="rId9"/>
    <p:sldId id="293" r:id="rId10"/>
    <p:sldId id="277" r:id="rId11"/>
    <p:sldId id="289" r:id="rId12"/>
    <p:sldId id="285" r:id="rId13"/>
    <p:sldId id="284" r:id="rId14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25" userDrawn="1">
          <p15:clr>
            <a:srgbClr val="A4A3A4"/>
          </p15:clr>
        </p15:guide>
        <p15:guide id="4" pos="1209" userDrawn="1">
          <p15:clr>
            <a:srgbClr val="A4A3A4"/>
          </p15:clr>
        </p15:guide>
        <p15:guide id="5" pos="2955" userDrawn="1">
          <p15:clr>
            <a:srgbClr val="A4A3A4"/>
          </p15:clr>
        </p15:guide>
        <p15:guide id="6" pos="2071" userDrawn="1">
          <p15:clr>
            <a:srgbClr val="A4A3A4"/>
          </p15:clr>
        </p15:guide>
        <p15:guide id="9" pos="3840" userDrawn="1">
          <p15:clr>
            <a:srgbClr val="A4A3A4"/>
          </p15:clr>
        </p15:guide>
        <p15:guide id="10" pos="4702" userDrawn="1">
          <p15:clr>
            <a:srgbClr val="A4A3A4"/>
          </p15:clr>
        </p15:guide>
        <p15:guide id="11" pos="5586" userDrawn="1">
          <p15:clr>
            <a:srgbClr val="A4A3A4"/>
          </p15:clr>
        </p15:guide>
        <p15:guide id="12" pos="7333" userDrawn="1">
          <p15:clr>
            <a:srgbClr val="A4A3A4"/>
          </p15:clr>
        </p15:guide>
        <p15:guide id="13" orient="horz" pos="3952" userDrawn="1">
          <p15:clr>
            <a:srgbClr val="A4A3A4"/>
          </p15:clr>
        </p15:guide>
        <p15:guide id="15" pos="6471" userDrawn="1">
          <p15:clr>
            <a:srgbClr val="A4A3A4"/>
          </p15:clr>
        </p15:guide>
        <p15:guide id="16" orient="horz" pos="91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Кутьков Юрий Юрьевич" initials="КЮЮ" lastIdx="4" clrIdx="0">
    <p:extLst>
      <p:ext uri="{19B8F6BF-5375-455C-9EA6-DF929625EA0E}">
        <p15:presenceInfo xmlns:p15="http://schemas.microsoft.com/office/powerpoint/2012/main" userId="S::ykutkov@hse.ru::45dbd1ed-eea1-4925-9fa4-5001421b49d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9C63"/>
    <a:srgbClr val="CD5A5A"/>
    <a:srgbClr val="FF33CC"/>
    <a:srgbClr val="0E2D69"/>
    <a:srgbClr val="234A9B"/>
    <a:srgbClr val="96628C"/>
    <a:srgbClr val="11A0D7"/>
    <a:srgbClr val="E61F3D"/>
    <a:srgbClr val="FFD746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92"/>
    <p:restoredTop sz="94717"/>
  </p:normalViewPr>
  <p:slideViewPr>
    <p:cSldViewPr snapToGrid="0" snapToObjects="1">
      <p:cViewPr varScale="1">
        <p:scale>
          <a:sx n="149" d="100"/>
          <a:sy n="149" d="100"/>
        </p:scale>
        <p:origin x="448" y="168"/>
      </p:cViewPr>
      <p:guideLst>
        <p:guide pos="325"/>
        <p:guide pos="1209"/>
        <p:guide pos="2955"/>
        <p:guide pos="2071"/>
        <p:guide pos="3840"/>
        <p:guide pos="4702"/>
        <p:guide pos="5586"/>
        <p:guide pos="7333"/>
        <p:guide orient="horz" pos="3952"/>
        <p:guide pos="6471"/>
        <p:guide orient="horz" pos="91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34" d="100"/>
          <a:sy n="134" d="100"/>
        </p:scale>
        <p:origin x="3648" y="1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261BF4-8B2C-784B-9959-B59A059012C3}" type="datetimeFigureOut">
              <a:rPr lang="en-RU" smtClean="0"/>
              <a:t>5/13/23</a:t>
            </a:fld>
            <a:endParaRPr lang="en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48903-8EB5-294E-A216-6B54B0368783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1731680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748903-8EB5-294E-A216-6B54B0368783}" type="slidenum">
              <a:rPr lang="en-RU" smtClean="0"/>
              <a:t>5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12539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ложка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8" descr="A blue circle with white text&#10;&#10;Description automatically generated with low confidence">
            <a:extLst>
              <a:ext uri="{FF2B5EF4-FFF2-40B4-BE49-F238E27FC236}">
                <a16:creationId xmlns:a16="http://schemas.microsoft.com/office/drawing/2014/main" id="{BA292C80-0DA8-194A-9A66-279048FA2A5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3859" y="962173"/>
            <a:ext cx="886499" cy="886499"/>
          </a:xfrm>
          <a:prstGeom prst="rect">
            <a:avLst/>
          </a:prstGeom>
        </p:spPr>
      </p:pic>
      <p:cxnSp>
        <p:nvCxnSpPr>
          <p:cNvPr id="11" name="Straight Connector 48">
            <a:extLst>
              <a:ext uri="{FF2B5EF4-FFF2-40B4-BE49-F238E27FC236}">
                <a16:creationId xmlns:a16="http://schemas.microsoft.com/office/drawing/2014/main" id="{313EF906-5BAC-0141-A198-076E155DF9E2}"/>
              </a:ext>
            </a:extLst>
          </p:cNvPr>
          <p:cNvCxnSpPr>
            <a:cxnSpLocks/>
          </p:cNvCxnSpPr>
          <p:nvPr userDrawn="1"/>
        </p:nvCxnSpPr>
        <p:spPr>
          <a:xfrm>
            <a:off x="6090212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50">
            <a:extLst>
              <a:ext uri="{FF2B5EF4-FFF2-40B4-BE49-F238E27FC236}">
                <a16:creationId xmlns:a16="http://schemas.microsoft.com/office/drawing/2014/main" id="{61206A97-26F2-E646-8775-9928FEF465B5}"/>
              </a:ext>
            </a:extLst>
          </p:cNvPr>
          <p:cNvCxnSpPr>
            <a:cxnSpLocks/>
          </p:cNvCxnSpPr>
          <p:nvPr userDrawn="1"/>
        </p:nvCxnSpPr>
        <p:spPr>
          <a:xfrm>
            <a:off x="8642581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51">
            <a:extLst>
              <a:ext uri="{FF2B5EF4-FFF2-40B4-BE49-F238E27FC236}">
                <a16:creationId xmlns:a16="http://schemas.microsoft.com/office/drawing/2014/main" id="{28E0E5F6-C1CA-9B41-B1DB-6E4FB509084D}"/>
              </a:ext>
            </a:extLst>
          </p:cNvPr>
          <p:cNvCxnSpPr>
            <a:cxnSpLocks/>
          </p:cNvCxnSpPr>
          <p:nvPr userDrawn="1"/>
        </p:nvCxnSpPr>
        <p:spPr>
          <a:xfrm>
            <a:off x="11179047" y="985336"/>
            <a:ext cx="0" cy="840173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Заголовок 15">
            <a:extLst>
              <a:ext uri="{FF2B5EF4-FFF2-40B4-BE49-F238E27FC236}">
                <a16:creationId xmlns:a16="http://schemas.microsoft.com/office/drawing/2014/main" id="{6007C52F-2E27-E24A-B9DC-AAAB052DBD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7967" y="2404670"/>
            <a:ext cx="7634059" cy="1978323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4300" b="0" i="0" baseline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презентации</a:t>
            </a:r>
            <a:b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может быть набрано в две </a:t>
            </a:r>
            <a:b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4400" dirty="0">
                <a:solidFill>
                  <a:srgbClr val="102D69"/>
                </a:solidFill>
                <a:latin typeface="HSE Sans" panose="02000000000000000000" pitchFamily="2" charset="0"/>
              </a:rPr>
              <a:t>или три строки (43 </a:t>
            </a:r>
            <a:r>
              <a:rPr lang="en-GB" sz="4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4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4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0" name="Текст 19">
            <a:extLst>
              <a:ext uri="{FF2B5EF4-FFF2-40B4-BE49-F238E27FC236}">
                <a16:creationId xmlns:a16="http://schemas.microsoft.com/office/drawing/2014/main" id="{18109844-C2E7-354F-9C01-8834E4DCE37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74947" y="1187841"/>
            <a:ext cx="3848717" cy="435163"/>
          </a:xfrm>
        </p:spPr>
        <p:txBody>
          <a:bodyPr lIns="0" tIns="0" rIns="0" bIns="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600" b="0" i="0">
                <a:latin typeface="HSE Sans" panose="02000000000000000000" pitchFamily="2" charset="0"/>
              </a:defRPr>
            </a:lvl1pPr>
            <a:lvl2pPr marL="457200" indent="0" algn="l">
              <a:buNone/>
              <a:defRPr sz="1600" b="0" i="0">
                <a:latin typeface="HSE Sans" panose="02000000000000000000" pitchFamily="2" charset="0"/>
              </a:defRPr>
            </a:lvl2pPr>
            <a:lvl3pPr marL="914400" indent="0" algn="l">
              <a:buNone/>
              <a:defRPr sz="1600" b="0" i="0">
                <a:latin typeface="HSE Sans" panose="02000000000000000000" pitchFamily="2" charset="0"/>
              </a:defRPr>
            </a:lvl3pPr>
            <a:lvl4pPr marL="1371600" indent="0" algn="l">
              <a:buNone/>
              <a:defRPr sz="1600" b="0" i="0">
                <a:latin typeface="HSE Sans" panose="02000000000000000000" pitchFamily="2" charset="0"/>
              </a:defRPr>
            </a:lvl4pPr>
            <a:lvl5pPr marL="1828800" indent="0" algn="l">
              <a:buNone/>
              <a:defRPr sz="1600" b="0" i="0">
                <a:latin typeface="HSE Sans" panose="02000000000000000000" pitchFamily="2" charset="0"/>
              </a:defRPr>
            </a:lvl5pPr>
          </a:lstStyle>
          <a:p>
            <a:r>
              <a:rPr lang="ru-RU" dirty="0">
                <a:latin typeface="HSE Sans" panose="02000000000000000000" pitchFamily="2" charset="0"/>
              </a:rPr>
              <a:t>Название факультета</a:t>
            </a:r>
            <a:br>
              <a:rPr lang="ru-RU" dirty="0">
                <a:latin typeface="HSE Sans" panose="02000000000000000000" pitchFamily="2" charset="0"/>
              </a:rPr>
            </a:br>
            <a:r>
              <a:rPr lang="ru-RU" dirty="0">
                <a:latin typeface="HSE Sans" panose="02000000000000000000" pitchFamily="2" charset="0"/>
              </a:rPr>
              <a:t>в две строки</a:t>
            </a:r>
            <a:r>
              <a:rPr lang="en-GB" dirty="0">
                <a:latin typeface="HSE Sans" panose="02000000000000000000" pitchFamily="2" charset="0"/>
              </a:rPr>
              <a:t> (16 </a:t>
            </a:r>
            <a:r>
              <a:rPr lang="en-GB" dirty="0" err="1">
                <a:latin typeface="HSE Sans" panose="02000000000000000000" pitchFamily="2" charset="0"/>
              </a:rPr>
              <a:t>pt</a:t>
            </a:r>
            <a:r>
              <a:rPr lang="en-GB" dirty="0">
                <a:latin typeface="HSE Sans" panose="02000000000000000000" pitchFamily="2" charset="0"/>
              </a:rPr>
              <a:t>)</a:t>
            </a:r>
            <a:endParaRPr lang="ru-RU" dirty="0">
              <a:latin typeface="HSE Sans" panose="02000000000000000000" pitchFamily="2" charset="0"/>
            </a:endParaRPr>
          </a:p>
        </p:txBody>
      </p:sp>
      <p:sp>
        <p:nvSpPr>
          <p:cNvPr id="25" name="Текст 24">
            <a:extLst>
              <a:ext uri="{FF2B5EF4-FFF2-40B4-BE49-F238E27FC236}">
                <a16:creationId xmlns:a16="http://schemas.microsoft.com/office/drawing/2014/main" id="{40A04329-C800-BB42-BFE0-7E3C68848DA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59420" y="1173829"/>
            <a:ext cx="2278063" cy="463186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200" dirty="0">
                <a:latin typeface="HSE Sans" panose="02000000000000000000" pitchFamily="2" charset="0"/>
              </a:rPr>
            </a:br>
            <a:r>
              <a:rPr lang="ru-RU" sz="12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200" dirty="0">
                <a:latin typeface="HSE Sans" panose="02000000000000000000" pitchFamily="2" charset="0"/>
              </a:rPr>
              <a:t> (12pt)</a:t>
            </a:r>
            <a:endParaRPr lang="ru-RU" sz="1200" dirty="0">
              <a:latin typeface="HSE Sans" panose="02000000000000000000" pitchFamily="2" charset="0"/>
            </a:endParaRPr>
          </a:p>
        </p:txBody>
      </p:sp>
      <p:sp>
        <p:nvSpPr>
          <p:cNvPr id="27" name="Текст 26">
            <a:extLst>
              <a:ext uri="{FF2B5EF4-FFF2-40B4-BE49-F238E27FC236}">
                <a16:creationId xmlns:a16="http://schemas.microsoft.com/office/drawing/2014/main" id="{98337931-3EC2-F348-99EA-860F4FFDC188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8786720" y="1173829"/>
            <a:ext cx="2217738" cy="463186"/>
          </a:xfr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HSE Sans" panose="02000000000000000000" pitchFamily="2" charset="0"/>
              </a:rPr>
              <a:t>Москва</a:t>
            </a:r>
            <a:br>
              <a:rPr lang="ru-RU" sz="1200" dirty="0">
                <a:latin typeface="HSE Sans" panose="02000000000000000000" pitchFamily="2" charset="0"/>
              </a:rPr>
            </a:br>
            <a:r>
              <a:rPr lang="ru-RU" sz="1200" dirty="0">
                <a:latin typeface="HSE Sans" panose="02000000000000000000" pitchFamily="2" charset="0"/>
              </a:rPr>
              <a:t>2022</a:t>
            </a:r>
            <a:r>
              <a:rPr lang="en-GB" sz="1200" dirty="0">
                <a:latin typeface="HSE Sans" panose="02000000000000000000" pitchFamily="2" charset="0"/>
              </a:rPr>
              <a:t> (12pt)</a:t>
            </a:r>
            <a:endParaRPr lang="ru-RU" sz="1200" dirty="0">
              <a:latin typeface="HSE Sans" panose="02000000000000000000" pitchFamily="2" charset="0"/>
            </a:endParaRPr>
          </a:p>
        </p:txBody>
      </p:sp>
      <p:sp>
        <p:nvSpPr>
          <p:cNvPr id="29" name="Текст 28">
            <a:extLst>
              <a:ext uri="{FF2B5EF4-FFF2-40B4-BE49-F238E27FC236}">
                <a16:creationId xmlns:a16="http://schemas.microsoft.com/office/drawing/2014/main" id="{EEA7A79B-D410-B44F-BF32-C3EAEFC20A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27967" y="4824914"/>
            <a:ext cx="7625267" cy="652860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600" dirty="0">
                <a:latin typeface="HSE Sans" panose="02000000000000000000" pitchFamily="2" charset="0"/>
              </a:rPr>
              <a:t>Если нужно больше места, то используйте подзаголовок</a:t>
            </a:r>
            <a:r>
              <a:rPr lang="en-GB" sz="1600" dirty="0">
                <a:latin typeface="HSE Sans" panose="02000000000000000000" pitchFamily="2" charset="0"/>
              </a:rPr>
              <a:t> (16 </a:t>
            </a:r>
            <a:r>
              <a:rPr lang="en-GB" sz="1600" dirty="0" err="1">
                <a:latin typeface="HSE Sans" panose="02000000000000000000" pitchFamily="2" charset="0"/>
              </a:rPr>
              <a:t>pt</a:t>
            </a:r>
            <a:r>
              <a:rPr lang="en-GB" sz="1600" dirty="0">
                <a:latin typeface="HSE Sans" panose="02000000000000000000" pitchFamily="2" charset="0"/>
              </a:rPr>
              <a:t>)</a:t>
            </a:r>
            <a:endParaRPr lang="ru-RU" sz="16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8959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в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9328428E-0D3D-6E4B-BAC0-3F63BAF7DB7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86CF47C6-D972-9E44-A717-6848F3489399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412FEF63-77C0-7C4A-B9BE-4BC0EEEEB78C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C4F550E9-E979-284D-B65F-44E092DD9D02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39D099-B515-F343-BF7A-A95468DA3860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396B1F99-9711-C64F-A7C9-4F1D89E7F11D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9C21DFE9-C3B2-C54E-9275-7776355F73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5A73F99D-6D58-724E-ADB3-150D9B24F8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Текст 39">
            <a:extLst>
              <a:ext uri="{FF2B5EF4-FFF2-40B4-BE49-F238E27FC236}">
                <a16:creationId xmlns:a16="http://schemas.microsoft.com/office/drawing/2014/main" id="{7E89E360-BE39-5041-BAD6-C7B708340A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9" name="Заголовок 31">
            <a:extLst>
              <a:ext uri="{FF2B5EF4-FFF2-40B4-BE49-F238E27FC236}">
                <a16:creationId xmlns:a16="http://schemas.microsoft.com/office/drawing/2014/main" id="{1C20890C-BC1C-0745-9AF3-46700BA27C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9" y="1447790"/>
            <a:ext cx="432253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Дополнительная 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цветовая гамма</a:t>
            </a: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id="{CA2589F7-4500-024F-8E07-D726629A59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Для оформления графиков, таблиц, диаграмм могут потребоваться дополнительные цвета и вы совершенно правы, задавая вопрос, какие цвета использовать и где их взять. Мы предлагаем использовать палитру цветов Вышки для этих целей.</a:t>
            </a:r>
          </a:p>
        </p:txBody>
      </p:sp>
      <p:sp>
        <p:nvSpPr>
          <p:cNvPr id="21" name="Oval 5">
            <a:extLst>
              <a:ext uri="{FF2B5EF4-FFF2-40B4-BE49-F238E27FC236}">
                <a16:creationId xmlns:a16="http://schemas.microsoft.com/office/drawing/2014/main" id="{D2CA403A-98E7-6C42-8F44-30AB6622C802}"/>
              </a:ext>
            </a:extLst>
          </p:cNvPr>
          <p:cNvSpPr/>
          <p:nvPr userDrawn="1"/>
        </p:nvSpPr>
        <p:spPr>
          <a:xfrm>
            <a:off x="5392982" y="1447790"/>
            <a:ext cx="830997" cy="830997"/>
          </a:xfrm>
          <a:prstGeom prst="ellipse">
            <a:avLst/>
          </a:prstGeom>
          <a:solidFill>
            <a:srgbClr val="0E2D69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2" name="Oval 20">
            <a:extLst>
              <a:ext uri="{FF2B5EF4-FFF2-40B4-BE49-F238E27FC236}">
                <a16:creationId xmlns:a16="http://schemas.microsoft.com/office/drawing/2014/main" id="{42ABAA5D-E7AB-6E48-9D43-A48178C9BDD4}"/>
              </a:ext>
            </a:extLst>
          </p:cNvPr>
          <p:cNvSpPr/>
          <p:nvPr userDrawn="1"/>
        </p:nvSpPr>
        <p:spPr>
          <a:xfrm>
            <a:off x="6742925" y="1447790"/>
            <a:ext cx="830997" cy="830997"/>
          </a:xfrm>
          <a:prstGeom prst="ellipse">
            <a:avLst/>
          </a:prstGeom>
          <a:solidFill>
            <a:srgbClr val="234A9B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09F185A-8F67-9C42-A7C5-87E483F4FC19}"/>
              </a:ext>
            </a:extLst>
          </p:cNvPr>
          <p:cNvSpPr/>
          <p:nvPr userDrawn="1"/>
        </p:nvSpPr>
        <p:spPr>
          <a:xfrm>
            <a:off x="8092868" y="1447790"/>
            <a:ext cx="830997" cy="830997"/>
          </a:xfrm>
          <a:prstGeom prst="ellipse">
            <a:avLst/>
          </a:prstGeom>
          <a:solidFill>
            <a:srgbClr val="11A0D7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79AE0F6-4E37-6C4D-AF45-824EEE489A15}"/>
              </a:ext>
            </a:extLst>
          </p:cNvPr>
          <p:cNvSpPr/>
          <p:nvPr userDrawn="1"/>
        </p:nvSpPr>
        <p:spPr>
          <a:xfrm>
            <a:off x="9442811" y="1447790"/>
            <a:ext cx="830997" cy="830997"/>
          </a:xfrm>
          <a:prstGeom prst="ellipse">
            <a:avLst/>
          </a:prstGeom>
          <a:solidFill>
            <a:srgbClr val="029C6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5" name="Oval 26">
            <a:extLst>
              <a:ext uri="{FF2B5EF4-FFF2-40B4-BE49-F238E27FC236}">
                <a16:creationId xmlns:a16="http://schemas.microsoft.com/office/drawing/2014/main" id="{330C0EA4-7FD1-CE4D-AC95-8C484C5AC790}"/>
              </a:ext>
            </a:extLst>
          </p:cNvPr>
          <p:cNvSpPr/>
          <p:nvPr userDrawn="1"/>
        </p:nvSpPr>
        <p:spPr>
          <a:xfrm>
            <a:off x="10792754" y="1447790"/>
            <a:ext cx="830997" cy="830997"/>
          </a:xfrm>
          <a:prstGeom prst="ellipse">
            <a:avLst/>
          </a:prstGeom>
          <a:solidFill>
            <a:srgbClr val="EB681F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6" name="Oval 29">
            <a:extLst>
              <a:ext uri="{FF2B5EF4-FFF2-40B4-BE49-F238E27FC236}">
                <a16:creationId xmlns:a16="http://schemas.microsoft.com/office/drawing/2014/main" id="{4C53CF3D-7EFB-DF4F-8EA6-5644574E9AFB}"/>
              </a:ext>
            </a:extLst>
          </p:cNvPr>
          <p:cNvSpPr/>
          <p:nvPr userDrawn="1"/>
        </p:nvSpPr>
        <p:spPr>
          <a:xfrm>
            <a:off x="5392982" y="2708699"/>
            <a:ext cx="830997" cy="830997"/>
          </a:xfrm>
          <a:prstGeom prst="ellipse">
            <a:avLst/>
          </a:prstGeom>
          <a:solidFill>
            <a:srgbClr val="7D4EBA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7" name="Oval 33">
            <a:extLst>
              <a:ext uri="{FF2B5EF4-FFF2-40B4-BE49-F238E27FC236}">
                <a16:creationId xmlns:a16="http://schemas.microsoft.com/office/drawing/2014/main" id="{B42CE88A-E9A3-2A4E-BD50-EB37311F39EC}"/>
              </a:ext>
            </a:extLst>
          </p:cNvPr>
          <p:cNvSpPr/>
          <p:nvPr userDrawn="1"/>
        </p:nvSpPr>
        <p:spPr>
          <a:xfrm>
            <a:off x="6742925" y="2708699"/>
            <a:ext cx="830997" cy="830997"/>
          </a:xfrm>
          <a:prstGeom prst="ellipse">
            <a:avLst/>
          </a:prstGeom>
          <a:solidFill>
            <a:srgbClr val="E61F3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8" name="Oval 34">
            <a:extLst>
              <a:ext uri="{FF2B5EF4-FFF2-40B4-BE49-F238E27FC236}">
                <a16:creationId xmlns:a16="http://schemas.microsoft.com/office/drawing/2014/main" id="{B699EFDF-DB9D-3C4F-9D1F-461508017BDA}"/>
              </a:ext>
            </a:extLst>
          </p:cNvPr>
          <p:cNvSpPr/>
          <p:nvPr userDrawn="1"/>
        </p:nvSpPr>
        <p:spPr>
          <a:xfrm>
            <a:off x="8092868" y="2708699"/>
            <a:ext cx="830997" cy="830997"/>
          </a:xfrm>
          <a:prstGeom prst="ellipse">
            <a:avLst/>
          </a:prstGeom>
          <a:solidFill>
            <a:srgbClr val="FBBA0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29" name="Oval 35">
            <a:extLst>
              <a:ext uri="{FF2B5EF4-FFF2-40B4-BE49-F238E27FC236}">
                <a16:creationId xmlns:a16="http://schemas.microsoft.com/office/drawing/2014/main" id="{5DF3131C-EEA1-5446-B567-C9DA0A2A1AFF}"/>
              </a:ext>
            </a:extLst>
          </p:cNvPr>
          <p:cNvSpPr/>
          <p:nvPr userDrawn="1"/>
        </p:nvSpPr>
        <p:spPr>
          <a:xfrm>
            <a:off x="9442811" y="2708699"/>
            <a:ext cx="830997" cy="830997"/>
          </a:xfrm>
          <a:prstGeom prst="ellipse">
            <a:avLst/>
          </a:prstGeom>
          <a:solidFill>
            <a:srgbClr val="7DA0D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0" name="Oval 36">
            <a:extLst>
              <a:ext uri="{FF2B5EF4-FFF2-40B4-BE49-F238E27FC236}">
                <a16:creationId xmlns:a16="http://schemas.microsoft.com/office/drawing/2014/main" id="{6D03B317-B61D-2945-8C0A-A6EBD87ACD07}"/>
              </a:ext>
            </a:extLst>
          </p:cNvPr>
          <p:cNvSpPr/>
          <p:nvPr userDrawn="1"/>
        </p:nvSpPr>
        <p:spPr>
          <a:xfrm>
            <a:off x="10792754" y="2708699"/>
            <a:ext cx="830997" cy="830997"/>
          </a:xfrm>
          <a:prstGeom prst="ellipse">
            <a:avLst/>
          </a:prstGeom>
          <a:solidFill>
            <a:srgbClr val="47A0A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1" name="Oval 37">
            <a:extLst>
              <a:ext uri="{FF2B5EF4-FFF2-40B4-BE49-F238E27FC236}">
                <a16:creationId xmlns:a16="http://schemas.microsoft.com/office/drawing/2014/main" id="{9C0266F1-C0B7-624A-A873-5F2C8801E766}"/>
              </a:ext>
            </a:extLst>
          </p:cNvPr>
          <p:cNvSpPr/>
          <p:nvPr userDrawn="1"/>
        </p:nvSpPr>
        <p:spPr>
          <a:xfrm>
            <a:off x="5392982" y="3969609"/>
            <a:ext cx="830997" cy="830997"/>
          </a:xfrm>
          <a:prstGeom prst="ellipse">
            <a:avLst/>
          </a:prstGeom>
          <a:solidFill>
            <a:srgbClr val="EB8C3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2" name="Oval 38">
            <a:extLst>
              <a:ext uri="{FF2B5EF4-FFF2-40B4-BE49-F238E27FC236}">
                <a16:creationId xmlns:a16="http://schemas.microsoft.com/office/drawing/2014/main" id="{30C0C10E-388C-9843-8270-19D471BD3756}"/>
              </a:ext>
            </a:extLst>
          </p:cNvPr>
          <p:cNvSpPr/>
          <p:nvPr userDrawn="1"/>
        </p:nvSpPr>
        <p:spPr>
          <a:xfrm>
            <a:off x="6742925" y="3969609"/>
            <a:ext cx="830997" cy="830997"/>
          </a:xfrm>
          <a:prstGeom prst="ellipse">
            <a:avLst/>
          </a:prstGeom>
          <a:solidFill>
            <a:srgbClr val="96628C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3" name="Oval 39">
            <a:extLst>
              <a:ext uri="{FF2B5EF4-FFF2-40B4-BE49-F238E27FC236}">
                <a16:creationId xmlns:a16="http://schemas.microsoft.com/office/drawing/2014/main" id="{87047EA3-79D2-8644-A568-E64AA1D7D370}"/>
              </a:ext>
            </a:extLst>
          </p:cNvPr>
          <p:cNvSpPr/>
          <p:nvPr userDrawn="1"/>
        </p:nvSpPr>
        <p:spPr>
          <a:xfrm>
            <a:off x="8092868" y="3969609"/>
            <a:ext cx="830997" cy="830997"/>
          </a:xfrm>
          <a:prstGeom prst="ellipse">
            <a:avLst/>
          </a:prstGeom>
          <a:solidFill>
            <a:srgbClr val="CD5A5A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4" name="Oval 40">
            <a:extLst>
              <a:ext uri="{FF2B5EF4-FFF2-40B4-BE49-F238E27FC236}">
                <a16:creationId xmlns:a16="http://schemas.microsoft.com/office/drawing/2014/main" id="{7F5D1C6B-4E6B-0346-A5DC-C511DB14EFD6}"/>
              </a:ext>
            </a:extLst>
          </p:cNvPr>
          <p:cNvSpPr/>
          <p:nvPr userDrawn="1"/>
        </p:nvSpPr>
        <p:spPr>
          <a:xfrm>
            <a:off x="9442811" y="3969609"/>
            <a:ext cx="830997" cy="830997"/>
          </a:xfrm>
          <a:prstGeom prst="ellipse">
            <a:avLst/>
          </a:prstGeom>
          <a:solidFill>
            <a:srgbClr val="FFD746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5" name="Oval 41">
            <a:extLst>
              <a:ext uri="{FF2B5EF4-FFF2-40B4-BE49-F238E27FC236}">
                <a16:creationId xmlns:a16="http://schemas.microsoft.com/office/drawing/2014/main" id="{EB421DBA-35DE-2C4F-A89E-27F0998EF4E8}"/>
              </a:ext>
            </a:extLst>
          </p:cNvPr>
          <p:cNvSpPr/>
          <p:nvPr userDrawn="1"/>
        </p:nvSpPr>
        <p:spPr>
          <a:xfrm>
            <a:off x="10792754" y="3969609"/>
            <a:ext cx="830997" cy="830997"/>
          </a:xfrm>
          <a:prstGeom prst="ellipse">
            <a:avLst/>
          </a:prstGeom>
          <a:solidFill>
            <a:srgbClr val="CDDDF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6" name="Oval 42">
            <a:extLst>
              <a:ext uri="{FF2B5EF4-FFF2-40B4-BE49-F238E27FC236}">
                <a16:creationId xmlns:a16="http://schemas.microsoft.com/office/drawing/2014/main" id="{081BD842-A9A1-5B44-81ED-A97BA390032B}"/>
              </a:ext>
            </a:extLst>
          </p:cNvPr>
          <p:cNvSpPr/>
          <p:nvPr userDrawn="1"/>
        </p:nvSpPr>
        <p:spPr>
          <a:xfrm>
            <a:off x="5392982" y="5249769"/>
            <a:ext cx="830997" cy="830997"/>
          </a:xfrm>
          <a:prstGeom prst="ellipse">
            <a:avLst/>
          </a:prstGeom>
          <a:solidFill>
            <a:srgbClr val="D7EBB4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7" name="Oval 43">
            <a:extLst>
              <a:ext uri="{FF2B5EF4-FFF2-40B4-BE49-F238E27FC236}">
                <a16:creationId xmlns:a16="http://schemas.microsoft.com/office/drawing/2014/main" id="{036EE7D2-A33A-434C-B272-C82E2CDD4D4D}"/>
              </a:ext>
            </a:extLst>
          </p:cNvPr>
          <p:cNvSpPr/>
          <p:nvPr userDrawn="1"/>
        </p:nvSpPr>
        <p:spPr>
          <a:xfrm>
            <a:off x="6742925" y="5249769"/>
            <a:ext cx="830997" cy="830997"/>
          </a:xfrm>
          <a:prstGeom prst="ellipse">
            <a:avLst/>
          </a:prstGeom>
          <a:solidFill>
            <a:srgbClr val="FFDC9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8" name="Oval 44">
            <a:extLst>
              <a:ext uri="{FF2B5EF4-FFF2-40B4-BE49-F238E27FC236}">
                <a16:creationId xmlns:a16="http://schemas.microsoft.com/office/drawing/2014/main" id="{7DD65DA4-F076-C242-813E-8C17DCABCCFB}"/>
              </a:ext>
            </a:extLst>
          </p:cNvPr>
          <p:cNvSpPr/>
          <p:nvPr userDrawn="1"/>
        </p:nvSpPr>
        <p:spPr>
          <a:xfrm>
            <a:off x="8092868" y="5249769"/>
            <a:ext cx="830997" cy="830997"/>
          </a:xfrm>
          <a:prstGeom prst="ellipse">
            <a:avLst/>
          </a:prstGeom>
          <a:solidFill>
            <a:srgbClr val="D7C3F1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39" name="Oval 45">
            <a:extLst>
              <a:ext uri="{FF2B5EF4-FFF2-40B4-BE49-F238E27FC236}">
                <a16:creationId xmlns:a16="http://schemas.microsoft.com/office/drawing/2014/main" id="{8A44D99D-BF66-2848-B460-F59D8ECF5690}"/>
              </a:ext>
            </a:extLst>
          </p:cNvPr>
          <p:cNvSpPr/>
          <p:nvPr userDrawn="1"/>
        </p:nvSpPr>
        <p:spPr>
          <a:xfrm>
            <a:off x="9442811" y="5249769"/>
            <a:ext cx="830997" cy="830997"/>
          </a:xfrm>
          <a:prstGeom prst="ellipse">
            <a:avLst/>
          </a:prstGeom>
          <a:solidFill>
            <a:srgbClr val="F6C3C3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  <p:sp>
        <p:nvSpPr>
          <p:cNvPr id="40" name="Oval 46">
            <a:extLst>
              <a:ext uri="{FF2B5EF4-FFF2-40B4-BE49-F238E27FC236}">
                <a16:creationId xmlns:a16="http://schemas.microsoft.com/office/drawing/2014/main" id="{9B130CEB-3D74-B647-BA6B-32F7D70FD354}"/>
              </a:ext>
            </a:extLst>
          </p:cNvPr>
          <p:cNvSpPr/>
          <p:nvPr userDrawn="1"/>
        </p:nvSpPr>
        <p:spPr>
          <a:xfrm>
            <a:off x="10792754" y="5249769"/>
            <a:ext cx="830997" cy="830997"/>
          </a:xfrm>
          <a:prstGeom prst="ellipse">
            <a:avLst/>
          </a:prstGeom>
          <a:solidFill>
            <a:srgbClr val="FFF07D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3867054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id="{A7FA04E4-3213-8F41-B068-4DC2814414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id="{938052A0-3DF0-DC47-B7E0-C20EF981C230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id="{8C6147F0-3CA1-264C-B2B2-F88597196943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id="{62CDF50E-4D58-AF4A-ABFD-140AF88B3681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62171D1-2A5B-7A4A-9760-17CCE51B9802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id="{3C71A0C3-CD3E-0748-98E5-6B2507CAB296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id="{9856D01B-EC9A-6047-B7FB-D47084AB3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83E23342-AC91-354A-9A28-A14FF7BADC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id="{BB1CCE68-8F57-1A41-BC43-633D2EFC801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5209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чисты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064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4" descr="Icon&#10;&#10;Description automatically generated">
            <a:extLst>
              <a:ext uri="{FF2B5EF4-FFF2-40B4-BE49-F238E27FC236}">
                <a16:creationId xmlns:a16="http://schemas.microsoft.com/office/drawing/2014/main" id="{4A1436AC-5F96-2A4F-BFC7-B3442083EB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11" name="Straight Connector 19">
            <a:extLst>
              <a:ext uri="{FF2B5EF4-FFF2-40B4-BE49-F238E27FC236}">
                <a16:creationId xmlns:a16="http://schemas.microsoft.com/office/drawing/2014/main" id="{067DD2ED-246D-7D41-B51F-FED98BF873FD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21">
            <a:extLst>
              <a:ext uri="{FF2B5EF4-FFF2-40B4-BE49-F238E27FC236}">
                <a16:creationId xmlns:a16="http://schemas.microsoft.com/office/drawing/2014/main" id="{68E8C250-D449-A743-8975-B5BFB04D9744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25">
            <a:extLst>
              <a:ext uri="{FF2B5EF4-FFF2-40B4-BE49-F238E27FC236}">
                <a16:creationId xmlns:a16="http://schemas.microsoft.com/office/drawing/2014/main" id="{DD1C71CA-B883-AF42-959D-BCA5690AAA4B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4D3A12E-0E10-C441-81D2-C3C1EB6A053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9" name="Straight Connector 59">
            <a:extLst>
              <a:ext uri="{FF2B5EF4-FFF2-40B4-BE49-F238E27FC236}">
                <a16:creationId xmlns:a16="http://schemas.microsoft.com/office/drawing/2014/main" id="{3447008E-4F3B-FC4E-B96D-3927FAE1ED17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61115A7A-23E5-E442-9551-F72F1CDA57B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4653" y="1447790"/>
            <a:ext cx="4325167" cy="4325107"/>
          </a:xfrm>
          <a:solidFill>
            <a:srgbClr val="D9D9D9"/>
          </a:solidFill>
        </p:spPr>
        <p:txBody>
          <a:bodyPr anchor="ctr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200">
                <a:solidFill>
                  <a:schemeClr val="bg2">
                    <a:lumMod val="10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2800" dirty="0">
                <a:solidFill>
                  <a:schemeClr val="tx1"/>
                </a:solidFill>
                <a:latin typeface="HSE Sans" panose="02000000000000000000" pitchFamily="2" charset="0"/>
              </a:rPr>
              <a:t>Чтобы слайд не выглядел пустым, сюда можно поставить иллюстрацию или фотографию</a:t>
            </a:r>
            <a:endParaRPr lang="en-RU" sz="2800">
              <a:solidFill>
                <a:schemeClr val="tx1"/>
              </a:solidFill>
              <a:latin typeface="HSE Sans" panose="02000000000000000000" pitchFamily="2" charset="0"/>
            </a:endParaRPr>
          </a:p>
        </p:txBody>
      </p:sp>
      <p:sp>
        <p:nvSpPr>
          <p:cNvPr id="32" name="Заголовок 31">
            <a:extLst>
              <a:ext uri="{FF2B5EF4-FFF2-40B4-BE49-F238E27FC236}">
                <a16:creationId xmlns:a16="http://schemas.microsoft.com/office/drawing/2014/main" id="{9ED7AA97-D972-DF4F-B662-A65F2A544C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8" y="1447790"/>
            <a:ext cx="524556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36" name="Текст 35">
            <a:extLst>
              <a:ext uri="{FF2B5EF4-FFF2-40B4-BE49-F238E27FC236}">
                <a16:creationId xmlns:a16="http://schemas.microsoft.com/office/drawing/2014/main" id="{69E35E54-2B19-7441-876F-1C6A84F4F15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7" y="2379663"/>
            <a:ext cx="5245561" cy="3393234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lvl="0"/>
            <a:r>
              <a:rPr lang="ru-RU" dirty="0"/>
              <a:t>Небольшие куски текста (13</a:t>
            </a:r>
            <a:r>
              <a:rPr lang="en-US" dirty="0" err="1"/>
              <a:t>pt</a:t>
            </a:r>
            <a:r>
              <a:rPr lang="en-US" dirty="0"/>
              <a:t>) </a:t>
            </a:r>
            <a:r>
              <a:rPr lang="ru-RU" dirty="0"/>
              <a:t>можно набирать в одну колонку, но не делайте колонку на всю ширину экрана. 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 Если у вас есть свободное пространство и вы считаете, что текст одинок и ему нужна компания, то поставьте рядом небольшое изображение, которое иллюстрирует ваш текст или дополняет его.</a:t>
            </a:r>
          </a:p>
        </p:txBody>
      </p:sp>
      <p:sp>
        <p:nvSpPr>
          <p:cNvPr id="38" name="Текст 37">
            <a:extLst>
              <a:ext uri="{FF2B5EF4-FFF2-40B4-BE49-F238E27FC236}">
                <a16:creationId xmlns:a16="http://schemas.microsoft.com/office/drawing/2014/main" id="{7FB4A275-856E-364D-8AA4-2071AADC6AA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id="{58FBA0EA-8BE0-A643-B258-4E5C3446717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41" name="Текст 39">
            <a:extLst>
              <a:ext uri="{FF2B5EF4-FFF2-40B4-BE49-F238E27FC236}">
                <a16:creationId xmlns:a16="http://schemas.microsoft.com/office/drawing/2014/main" id="{0BEC062F-1BEB-DE4C-B7EE-C552C9D45F1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287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FDC66DB8-29BC-5940-A721-40F10021456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DE27C859-478F-3648-8A9D-2C85DBDCAC09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58EA1144-CFD8-1D47-B430-7014F576043B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96EDC73C-5A3C-014E-8E52-04CAFCA9B20B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5E88681-53A8-3B45-B80A-372EDFB53883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EDA7D8BF-DF37-704F-B77F-7E40752ACE25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5026DBD8-54A3-1446-9D3B-BA2B3846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E8AA3569-5054-7D47-AB14-BCFB0440D0A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Заголовок 31">
            <a:extLst>
              <a:ext uri="{FF2B5EF4-FFF2-40B4-BE49-F238E27FC236}">
                <a16:creationId xmlns:a16="http://schemas.microsoft.com/office/drawing/2014/main" id="{76942483-EB13-0A4B-8060-DB65024C29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66FAD63B-F743-0F47-BBE3-D7731766705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7" y="2379663"/>
            <a:ext cx="11057971" cy="3745092"/>
          </a:xfrm>
        </p:spPr>
        <p:txBody>
          <a:bodyPr lIns="0" tIns="0" rIns="0" numCol="3" spcCol="25200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300" dirty="0">
                <a:latin typeface="HSE Sans" panose="02000000000000000000" pitchFamily="2" charset="0"/>
              </a:rPr>
              <a:t>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 Если текста много, то рекомендуем набирать его в несколько колонок, две или три. 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</a:t>
            </a:r>
          </a:p>
        </p:txBody>
      </p:sp>
      <p:sp>
        <p:nvSpPr>
          <p:cNvPr id="18" name="Текст 39">
            <a:extLst>
              <a:ext uri="{FF2B5EF4-FFF2-40B4-BE49-F238E27FC236}">
                <a16:creationId xmlns:a16="http://schemas.microsoft.com/office/drawing/2014/main" id="{8A048480-30C9-044E-8C2E-0F67398FEE1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183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_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0E78CA68-7A0C-CF41-9AC6-A547FB9EC3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45DC512A-A23B-B24D-A1F6-6793976867CF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21F91649-DF0F-5F45-A43B-2CED9ACDD049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3137B760-1A50-1845-B7F2-1EF31C71C72B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5ECCF8F-5855-7943-B503-5573887A534D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FB81B23D-CDD8-E64C-9887-3540F7EE1C4B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C2D710AE-3CBE-5940-A7EB-F96132E659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FCC5A33D-0A3C-F140-B745-367744A5F30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5">
            <a:extLst>
              <a:ext uri="{FF2B5EF4-FFF2-40B4-BE49-F238E27FC236}">
                <a16:creationId xmlns:a16="http://schemas.microsoft.com/office/drawing/2014/main" id="{5163BE0A-A745-414A-AF21-D968BD69D2D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lvl="0"/>
            <a:r>
              <a:rPr lang="ru-RU" dirty="0"/>
              <a:t>Небольшие куски текста (13</a:t>
            </a:r>
            <a:r>
              <a:rPr lang="en-US" dirty="0" err="1"/>
              <a:t>pt</a:t>
            </a:r>
            <a:r>
              <a:rPr lang="en-US" dirty="0"/>
              <a:t>) </a:t>
            </a:r>
            <a:r>
              <a:rPr lang="ru-RU" dirty="0"/>
              <a:t>можно набирать в одну колонку, но не делайте колонку на всю ширину экрана. Текст, набранный длинной строкой очень трудно читать, подумайте о тех, кто будет читать вашу презентацию. Старайтесь чтобы в строке было в среднем семь — девять слов. Большее количество слов в строке способствует хорошему сну, но не чтению. Если у вас есть свободное пространство и вы считаете, что текст одинок и ему нужна компания, то поставьте рядом небольшое изображение, которое иллюстрирует ваш текст или дополняет его.</a:t>
            </a: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id="{B3D47CF6-5FC1-2346-8894-A7CC39063DE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id="{CD14B8F3-89C2-9F45-809E-D1EAF85AC56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9892" y="2379663"/>
            <a:ext cx="5383968" cy="3451794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3200" dirty="0">
                <a:solidFill>
                  <a:srgbClr val="102D69"/>
                </a:solidFill>
                <a:latin typeface="HSE Sans" panose="02000000000000000000" pitchFamily="2" charset="0"/>
              </a:rPr>
              <a:t>Небольшую фразу, с важной информацией, можно выделить, набрав ее более крупным кеглем, чем обычный  текст. Делать это часто не рекомендуется.</a:t>
            </a:r>
          </a:p>
          <a:p>
            <a:pPr lvl="0"/>
            <a:endParaRPr lang="ru-RU" dirty="0"/>
          </a:p>
        </p:txBody>
      </p:sp>
      <p:sp>
        <p:nvSpPr>
          <p:cNvPr id="24" name="Текст 39">
            <a:extLst>
              <a:ext uri="{FF2B5EF4-FFF2-40B4-BE49-F238E27FC236}">
                <a16:creationId xmlns:a16="http://schemas.microsoft.com/office/drawing/2014/main" id="{3BE4279A-8109-B244-B721-18F10C696B1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5" name="Заголовок 31">
            <a:extLst>
              <a:ext uri="{FF2B5EF4-FFF2-40B4-BE49-F238E27FC236}">
                <a16:creationId xmlns:a16="http://schemas.microsoft.com/office/drawing/2014/main" id="{B32DC3D4-97A5-3E4F-A29B-422D5E3129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795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Icon&#10;&#10;Description automatically generated">
            <a:extLst>
              <a:ext uri="{FF2B5EF4-FFF2-40B4-BE49-F238E27FC236}">
                <a16:creationId xmlns:a16="http://schemas.microsoft.com/office/drawing/2014/main" id="{9E89D752-CAC6-0943-9A3D-4C52DBF50CE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8" name="Straight Connector 19">
            <a:extLst>
              <a:ext uri="{FF2B5EF4-FFF2-40B4-BE49-F238E27FC236}">
                <a16:creationId xmlns:a16="http://schemas.microsoft.com/office/drawing/2014/main" id="{64D89E64-93BB-044D-B3D4-8F2679C5CA4C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1">
            <a:extLst>
              <a:ext uri="{FF2B5EF4-FFF2-40B4-BE49-F238E27FC236}">
                <a16:creationId xmlns:a16="http://schemas.microsoft.com/office/drawing/2014/main" id="{D0C3B169-866D-C645-AF76-00F8C2A97E9B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5">
            <a:extLst>
              <a:ext uri="{FF2B5EF4-FFF2-40B4-BE49-F238E27FC236}">
                <a16:creationId xmlns:a16="http://schemas.microsoft.com/office/drawing/2014/main" id="{FDDF48AB-D8AE-0E42-A544-8EA5B8744778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6DF89EC-1E7C-3B40-85F4-6D19A7D29AC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2" name="Straight Connector 59">
            <a:extLst>
              <a:ext uri="{FF2B5EF4-FFF2-40B4-BE49-F238E27FC236}">
                <a16:creationId xmlns:a16="http://schemas.microsoft.com/office/drawing/2014/main" id="{019D6862-BD52-734D-9E19-38C147CA2D29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Текст 37">
            <a:extLst>
              <a:ext uri="{FF2B5EF4-FFF2-40B4-BE49-F238E27FC236}">
                <a16:creationId xmlns:a16="http://schemas.microsoft.com/office/drawing/2014/main" id="{A9BD5ADD-B3F2-C342-82F7-83683F040D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4F15CBC0-FC8B-744E-95A7-C9863CDC31B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6" name="Текст 39">
            <a:extLst>
              <a:ext uri="{FF2B5EF4-FFF2-40B4-BE49-F238E27FC236}">
                <a16:creationId xmlns:a16="http://schemas.microsoft.com/office/drawing/2014/main" id="{BC3B54AA-A0BD-E646-B3B7-C0E724D26D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Заголовок 31">
            <a:extLst>
              <a:ext uri="{FF2B5EF4-FFF2-40B4-BE49-F238E27FC236}">
                <a16:creationId xmlns:a16="http://schemas.microsoft.com/office/drawing/2014/main" id="{B3F16318-C9C3-B948-A508-4BC53D0B771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9" y="1447790"/>
            <a:ext cx="4322530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</a:t>
            </a:r>
            <a:b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</a:br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8" name="Текст 35">
            <a:extLst>
              <a:ext uri="{FF2B5EF4-FFF2-40B4-BE49-F238E27FC236}">
                <a16:creationId xmlns:a16="http://schemas.microsoft.com/office/drawing/2014/main" id="{23B3E5FB-BBCE-4149-AD9A-8CAB06CC9FC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  <p:sp>
        <p:nvSpPr>
          <p:cNvPr id="19" name="Текст 35">
            <a:extLst>
              <a:ext uri="{FF2B5EF4-FFF2-40B4-BE49-F238E27FC236}">
                <a16:creationId xmlns:a16="http://schemas.microsoft.com/office/drawing/2014/main" id="{658542D3-7E45-6E46-8039-27C4C43DD6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1" name="Диаграмма 7">
            <a:extLst>
              <a:ext uri="{FF2B5EF4-FFF2-40B4-BE49-F238E27FC236}">
                <a16:creationId xmlns:a16="http://schemas.microsoft.com/office/drawing/2014/main" id="{57965DCA-4776-7546-97FD-A69317A34CF2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272097" y="1447790"/>
            <a:ext cx="6371768" cy="4289457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7113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График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id="{11D7C3EB-CCEB-E142-9753-8B2D75A0A80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id="{527C9F89-51CC-D243-9351-73AB081DB944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id="{F09EE119-6C80-E846-95F9-BB3907664128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id="{6C0A681B-44BF-6A46-98D8-483EF13B9114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65A5D7C-EB12-9D4D-A99A-4B26C81B738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id="{D4C3D74D-BE91-9547-ADCA-ACCE93C18789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id="{3E0AB43B-5E98-6042-A282-C61E0C5A37B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7388A8DF-D130-5445-A3F8-F96E1202BA1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id="{02CBC466-1703-7541-94E4-AC76F4E6D93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0" name="Текст 35">
            <a:extLst>
              <a:ext uri="{FF2B5EF4-FFF2-40B4-BE49-F238E27FC236}">
                <a16:creationId xmlns:a16="http://schemas.microsoft.com/office/drawing/2014/main" id="{5812BF3C-1D24-3640-84D2-BFFCA525AE5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85897" y="5183249"/>
            <a:ext cx="3934345" cy="553998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Примечания, или любая другая пояснительная или дополнительная информация набираются шрифтом размером 10 </a:t>
            </a:r>
            <a:r>
              <a:rPr lang="en-GB" sz="1000" dirty="0" err="1">
                <a:latin typeface="HSE Sans" panose="02000000000000000000" pitchFamily="2" charset="0"/>
              </a:rPr>
              <a:t>pt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21" name="Диаграмма 7">
            <a:extLst>
              <a:ext uri="{FF2B5EF4-FFF2-40B4-BE49-F238E27FC236}">
                <a16:creationId xmlns:a16="http://schemas.microsoft.com/office/drawing/2014/main" id="{BCBBDD44-9DC9-F74E-979F-120A7BBD4EE1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272097" y="1447790"/>
            <a:ext cx="6371768" cy="4289457"/>
          </a:xfrm>
        </p:spPr>
        <p:txBody>
          <a:bodyPr/>
          <a:lstStyle/>
          <a:p>
            <a:endParaRPr lang="ru-RU"/>
          </a:p>
        </p:txBody>
      </p:sp>
      <p:sp>
        <p:nvSpPr>
          <p:cNvPr id="23" name="Текст 22">
            <a:extLst>
              <a:ext uri="{FF2B5EF4-FFF2-40B4-BE49-F238E27FC236}">
                <a16:creationId xmlns:a16="http://schemas.microsoft.com/office/drawing/2014/main" id="{7C68DF7B-E804-E44B-83DF-5DC36AF76F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8" y="1447064"/>
            <a:ext cx="4322762" cy="703205"/>
          </a:xfrm>
        </p:spPr>
        <p:txBody>
          <a:bodyPr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графика. Обратите внимание, что название графика набирается меньшим кеглем, чем заголовок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 (16pt)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8" name="Текст 35">
            <a:extLst>
              <a:ext uri="{FF2B5EF4-FFF2-40B4-BE49-F238E27FC236}">
                <a16:creationId xmlns:a16="http://schemas.microsoft.com/office/drawing/2014/main" id="{89E931D8-2901-A54D-86EA-096E47B8188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5898" y="2379663"/>
            <a:ext cx="4322531" cy="239937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889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Цифры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Icon&#10;&#10;Description automatically generated">
            <a:extLst>
              <a:ext uri="{FF2B5EF4-FFF2-40B4-BE49-F238E27FC236}">
                <a16:creationId xmlns:a16="http://schemas.microsoft.com/office/drawing/2014/main" id="{E9A64721-E55E-8749-B29E-51DD895593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7" name="Straight Connector 19">
            <a:extLst>
              <a:ext uri="{FF2B5EF4-FFF2-40B4-BE49-F238E27FC236}">
                <a16:creationId xmlns:a16="http://schemas.microsoft.com/office/drawing/2014/main" id="{B0C162B7-B84F-874A-960E-31F512518C6E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1">
            <a:extLst>
              <a:ext uri="{FF2B5EF4-FFF2-40B4-BE49-F238E27FC236}">
                <a16:creationId xmlns:a16="http://schemas.microsoft.com/office/drawing/2014/main" id="{1CB321BB-9FE3-294F-85D8-AA7DC75CA4AF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25">
            <a:extLst>
              <a:ext uri="{FF2B5EF4-FFF2-40B4-BE49-F238E27FC236}">
                <a16:creationId xmlns:a16="http://schemas.microsoft.com/office/drawing/2014/main" id="{0A610A45-8712-8A45-AFB3-931CF468EC32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0460EF6-ECAD-8941-8132-1B3E005D6067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1" name="Straight Connector 59">
            <a:extLst>
              <a:ext uri="{FF2B5EF4-FFF2-40B4-BE49-F238E27FC236}">
                <a16:creationId xmlns:a16="http://schemas.microsoft.com/office/drawing/2014/main" id="{41AE56A2-5FAA-FD44-AE1A-338E1E304184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Текст 37">
            <a:extLst>
              <a:ext uri="{FF2B5EF4-FFF2-40B4-BE49-F238E27FC236}">
                <a16:creationId xmlns:a16="http://schemas.microsoft.com/office/drawing/2014/main" id="{D9986185-6D5E-FD48-A5CA-AF2D5B58A3E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3" name="Текст 39">
            <a:extLst>
              <a:ext uri="{FF2B5EF4-FFF2-40B4-BE49-F238E27FC236}">
                <a16:creationId xmlns:a16="http://schemas.microsoft.com/office/drawing/2014/main" id="{5DBFD327-E3A8-944A-AABF-7D813AD0F1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D206FCE0-05C3-2C45-A7D6-1FC287C017B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Заголовок 31">
            <a:extLst>
              <a:ext uri="{FF2B5EF4-FFF2-40B4-BE49-F238E27FC236}">
                <a16:creationId xmlns:a16="http://schemas.microsoft.com/office/drawing/2014/main" id="{3B28B62E-5EE9-834C-9BB6-BD66079B81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897" y="1447790"/>
            <a:ext cx="11057955" cy="777025"/>
          </a:xfrm>
        </p:spPr>
        <p:txBody>
          <a:bodyPr lIns="0" tIns="0" rIns="0" bIns="0" anchor="t">
            <a:normAutofit/>
          </a:bodyPr>
          <a:lstStyle>
            <a:lvl1pPr>
              <a:lnSpc>
                <a:spcPct val="100000"/>
              </a:lnSpc>
              <a:defRPr sz="2400" b="0" i="0">
                <a:latin typeface="HSE Sans" panose="02000000000000000000" pitchFamily="2" charset="0"/>
              </a:defRPr>
            </a:lvl1pPr>
          </a:lstStyle>
          <a:p>
            <a:r>
              <a:rPr lang="ru-RU" sz="2400" dirty="0">
                <a:solidFill>
                  <a:srgbClr val="102D69"/>
                </a:solidFill>
                <a:latin typeface="HSE Sans" panose="02000000000000000000" pitchFamily="2" charset="0"/>
              </a:rPr>
              <a:t>Заголовок может быть набран в две или три строки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 (24 </a:t>
            </a:r>
            <a:r>
              <a:rPr lang="en-GB" sz="24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24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24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24" name="Текст 35">
            <a:extLst>
              <a:ext uri="{FF2B5EF4-FFF2-40B4-BE49-F238E27FC236}">
                <a16:creationId xmlns:a16="http://schemas.microsoft.com/office/drawing/2014/main" id="{621215DE-C1FD-2B4C-B236-AF679CF906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5076" y="4103994"/>
            <a:ext cx="2758143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5" name="Текст 35">
            <a:extLst>
              <a:ext uri="{FF2B5EF4-FFF2-40B4-BE49-F238E27FC236}">
                <a16:creationId xmlns:a16="http://schemas.microsoft.com/office/drawing/2014/main" id="{8BC2F90D-0CE0-574C-A7C1-EAA3E6F1AB5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047007" y="4103994"/>
            <a:ext cx="2757612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6" name="Текст 35">
            <a:extLst>
              <a:ext uri="{FF2B5EF4-FFF2-40B4-BE49-F238E27FC236}">
                <a16:creationId xmlns:a16="http://schemas.microsoft.com/office/drawing/2014/main" id="{239E188B-2696-8A48-9F8A-36223EEF61E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18938" y="4103994"/>
            <a:ext cx="2757612" cy="1569661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300" dirty="0">
                <a:latin typeface="HSE Sans" panose="02000000000000000000" pitchFamily="2" charset="0"/>
              </a:rPr>
              <a:t>Если у вас мало данных, то не переживайте. Сделайте несколько крупных цифр и аккуратные подписи к ним, это позволит подать информацию красиво и аккуратно.</a:t>
            </a:r>
          </a:p>
        </p:txBody>
      </p:sp>
      <p:sp>
        <p:nvSpPr>
          <p:cNvPr id="28" name="Текст 27">
            <a:extLst>
              <a:ext uri="{FF2B5EF4-FFF2-40B4-BE49-F238E27FC236}">
                <a16:creationId xmlns:a16="http://schemas.microsoft.com/office/drawing/2014/main" id="{379BF4C6-F899-294C-B88E-8363AFBEEC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5076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152</a:t>
            </a:r>
            <a:endParaRPr lang="ru-RU" dirty="0"/>
          </a:p>
        </p:txBody>
      </p:sp>
      <p:sp>
        <p:nvSpPr>
          <p:cNvPr id="29" name="Текст 27">
            <a:extLst>
              <a:ext uri="{FF2B5EF4-FFF2-40B4-BE49-F238E27FC236}">
                <a16:creationId xmlns:a16="http://schemas.microsoft.com/office/drawing/2014/main" id="{DE7F352B-F6D9-B545-A835-443A55956E7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47007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95</a:t>
            </a:r>
            <a:endParaRPr lang="ru-RU" dirty="0"/>
          </a:p>
        </p:txBody>
      </p:sp>
      <p:sp>
        <p:nvSpPr>
          <p:cNvPr id="30" name="Текст 27">
            <a:extLst>
              <a:ext uri="{FF2B5EF4-FFF2-40B4-BE49-F238E27FC236}">
                <a16:creationId xmlns:a16="http://schemas.microsoft.com/office/drawing/2014/main" id="{D1D5AF9F-C1B0-7842-8789-1DB8963D981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518938" y="2710235"/>
            <a:ext cx="2758143" cy="1164116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9600">
                <a:latin typeface="HSE Sans" panose="02000000000000000000" pitchFamily="2" charset="0"/>
              </a:defRPr>
            </a:lvl1pPr>
            <a:lvl2pPr>
              <a:defRPr sz="9600">
                <a:latin typeface="HSE Sans" panose="02000000000000000000" pitchFamily="2" charset="0"/>
              </a:defRPr>
            </a:lvl2pPr>
            <a:lvl3pPr>
              <a:defRPr sz="9600">
                <a:latin typeface="HSE Sans" panose="02000000000000000000" pitchFamily="2" charset="0"/>
              </a:defRPr>
            </a:lvl3pPr>
            <a:lvl4pPr>
              <a:defRPr sz="9600">
                <a:latin typeface="HSE Sans" panose="02000000000000000000" pitchFamily="2" charset="0"/>
              </a:defRPr>
            </a:lvl4pPr>
            <a:lvl5pPr>
              <a:defRPr sz="9600">
                <a:latin typeface="HSE Sans" panose="02000000000000000000" pitchFamily="2" charset="0"/>
              </a:defRPr>
            </a:lvl5pPr>
          </a:lstStyle>
          <a:p>
            <a:pPr lvl="0"/>
            <a:r>
              <a:rPr lang="ru-RU" sz="9600" dirty="0">
                <a:solidFill>
                  <a:srgbClr val="102D69"/>
                </a:solidFill>
                <a:latin typeface="HSE Sans" panose="02000000000000000000" pitchFamily="2" charset="0"/>
              </a:rPr>
              <a:t>284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7052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_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C5425806-16DD-844E-927C-26E7143A9E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6" name="Straight Connector 19">
            <a:extLst>
              <a:ext uri="{FF2B5EF4-FFF2-40B4-BE49-F238E27FC236}">
                <a16:creationId xmlns:a16="http://schemas.microsoft.com/office/drawing/2014/main" id="{479746FF-3282-DF46-9D7C-D80431604A55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21">
            <a:extLst>
              <a:ext uri="{FF2B5EF4-FFF2-40B4-BE49-F238E27FC236}">
                <a16:creationId xmlns:a16="http://schemas.microsoft.com/office/drawing/2014/main" id="{51B44297-B0E7-D74D-B291-D39A0D468B42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25">
            <a:extLst>
              <a:ext uri="{FF2B5EF4-FFF2-40B4-BE49-F238E27FC236}">
                <a16:creationId xmlns:a16="http://schemas.microsoft.com/office/drawing/2014/main" id="{0EA4A057-F0CB-E04F-B472-4A1ABFB64C66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64502F5-56EE-354B-A3B1-E79F8B005172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0" name="Straight Connector 59">
            <a:extLst>
              <a:ext uri="{FF2B5EF4-FFF2-40B4-BE49-F238E27FC236}">
                <a16:creationId xmlns:a16="http://schemas.microsoft.com/office/drawing/2014/main" id="{A80E0956-5C10-CC40-A426-CBD2E0C4158E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Текст 37">
            <a:extLst>
              <a:ext uri="{FF2B5EF4-FFF2-40B4-BE49-F238E27FC236}">
                <a16:creationId xmlns:a16="http://schemas.microsoft.com/office/drawing/2014/main" id="{6EC59AAD-5962-8D49-BF4D-7DA5D57307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2" name="Текст 39">
            <a:extLst>
              <a:ext uri="{FF2B5EF4-FFF2-40B4-BE49-F238E27FC236}">
                <a16:creationId xmlns:a16="http://schemas.microsoft.com/office/drawing/2014/main" id="{49041ACC-EEF4-D34B-A7DE-87B1AF2ED38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4" name="Текст 39">
            <a:extLst>
              <a:ext uri="{FF2B5EF4-FFF2-40B4-BE49-F238E27FC236}">
                <a16:creationId xmlns:a16="http://schemas.microsoft.com/office/drawing/2014/main" id="{BF93B2CC-81A4-0943-AF6C-C8657679299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22">
            <a:extLst>
              <a:ext uri="{FF2B5EF4-FFF2-40B4-BE49-F238E27FC236}">
                <a16:creationId xmlns:a16="http://schemas.microsoft.com/office/drawing/2014/main" id="{51340CB4-0355-3640-A212-F684523CDCC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7" y="1447065"/>
            <a:ext cx="11058065" cy="307778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таблицы. Обратите внимание, что название графика набирается меньшим кеглем, чем заголовок (16</a:t>
            </a:r>
            <a:r>
              <a:rPr lang="en-GB" sz="16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8C6F2EA4-CEDC-324C-9C06-8713118041E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788" y="5739189"/>
            <a:ext cx="6824303" cy="703205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300" b="0" dirty="0">
                <a:ln>
                  <a:noFill/>
                </a:ln>
                <a:latin typeface="HSE Sans" panose="02000000000000000000" pitchFamily="2" charset="0"/>
              </a:rPr>
              <a:t>Мы рекомендуем очень аккуратно использовать жирное начертание, старайтесь выделять жирным самое важное. </a:t>
            </a:r>
            <a:r>
              <a:rPr lang="ru-RU" sz="1300" dirty="0">
                <a:latin typeface="HSE Sans" panose="02000000000000000000" pitchFamily="2" charset="0"/>
              </a:rPr>
              <a:t>Также старайтесь не использовать выделение жирным начертанием вместе с заливкой ячеек каким-либо цветом, достаточно и одного акцента.</a:t>
            </a:r>
            <a:endParaRPr lang="en-RU" sz="1300" b="0">
              <a:ln>
                <a:noFill/>
              </a:ln>
              <a:latin typeface="HSE Sans" panose="02000000000000000000" pitchFamily="2" charset="0"/>
            </a:endParaRPr>
          </a:p>
        </p:txBody>
      </p:sp>
      <p:sp>
        <p:nvSpPr>
          <p:cNvPr id="19" name="Таблица 18">
            <a:extLst>
              <a:ext uri="{FF2B5EF4-FFF2-40B4-BE49-F238E27FC236}">
                <a16:creationId xmlns:a16="http://schemas.microsoft.com/office/drawing/2014/main" id="{7B291085-A9B9-D842-B1A7-96258FAF012C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585787" y="1984076"/>
            <a:ext cx="11058527" cy="3519576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0160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аблица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con&#10;&#10;Description automatically generated">
            <a:extLst>
              <a:ext uri="{FF2B5EF4-FFF2-40B4-BE49-F238E27FC236}">
                <a16:creationId xmlns:a16="http://schemas.microsoft.com/office/drawing/2014/main" id="{259ABC72-D738-1143-BF2A-D85AE9A4F7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7199" y="464363"/>
            <a:ext cx="448276" cy="448276"/>
          </a:xfrm>
          <a:prstGeom prst="rect">
            <a:avLst/>
          </a:prstGeom>
        </p:spPr>
      </p:pic>
      <p:cxnSp>
        <p:nvCxnSpPr>
          <p:cNvPr id="9" name="Straight Connector 19">
            <a:extLst>
              <a:ext uri="{FF2B5EF4-FFF2-40B4-BE49-F238E27FC236}">
                <a16:creationId xmlns:a16="http://schemas.microsoft.com/office/drawing/2014/main" id="{237A1E42-2FC3-8841-8C41-992C5BC2368D}"/>
              </a:ext>
            </a:extLst>
          </p:cNvPr>
          <p:cNvCxnSpPr>
            <a:cxnSpLocks/>
          </p:cNvCxnSpPr>
          <p:nvPr userDrawn="1"/>
        </p:nvCxnSpPr>
        <p:spPr>
          <a:xfrm>
            <a:off x="329868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21">
            <a:extLst>
              <a:ext uri="{FF2B5EF4-FFF2-40B4-BE49-F238E27FC236}">
                <a16:creationId xmlns:a16="http://schemas.microsoft.com/office/drawing/2014/main" id="{47503EA0-3883-E24D-9EB8-7B6175182929}"/>
              </a:ext>
            </a:extLst>
          </p:cNvPr>
          <p:cNvCxnSpPr>
            <a:cxnSpLocks/>
          </p:cNvCxnSpPr>
          <p:nvPr userDrawn="1"/>
        </p:nvCxnSpPr>
        <p:spPr>
          <a:xfrm>
            <a:off x="6099416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25">
            <a:extLst>
              <a:ext uri="{FF2B5EF4-FFF2-40B4-BE49-F238E27FC236}">
                <a16:creationId xmlns:a16="http://schemas.microsoft.com/office/drawing/2014/main" id="{E0144DF2-9891-324D-B34E-AFA025FBCBF9}"/>
              </a:ext>
            </a:extLst>
          </p:cNvPr>
          <p:cNvCxnSpPr>
            <a:cxnSpLocks/>
          </p:cNvCxnSpPr>
          <p:nvPr userDrawn="1"/>
        </p:nvCxnSpPr>
        <p:spPr>
          <a:xfrm>
            <a:off x="10277081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33F65D6-1072-F140-B6A5-758D7B595A92}"/>
              </a:ext>
            </a:extLst>
          </p:cNvPr>
          <p:cNvSpPr txBox="1"/>
          <p:nvPr userDrawn="1"/>
        </p:nvSpPr>
        <p:spPr>
          <a:xfrm>
            <a:off x="10410201" y="532278"/>
            <a:ext cx="671977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fld id="{32AF94B5-93D7-5247-B727-C7089232F508}" type="slidenum">
              <a:rPr lang="ru-RU" sz="2000" smtClean="0">
                <a:solidFill>
                  <a:srgbClr val="102D69"/>
                </a:solidFill>
                <a:latin typeface="HSE Sans" panose="02000000000000000000" pitchFamily="2" charset="0"/>
              </a:rPr>
              <a:t>‹#›</a:t>
            </a:fld>
            <a:endParaRPr lang="ru-RU" sz="20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cxnSp>
        <p:nvCxnSpPr>
          <p:cNvPr id="13" name="Straight Connector 59">
            <a:extLst>
              <a:ext uri="{FF2B5EF4-FFF2-40B4-BE49-F238E27FC236}">
                <a16:creationId xmlns:a16="http://schemas.microsoft.com/office/drawing/2014/main" id="{5F1F09D4-22FA-7B4B-9488-F8FDDCC2D447}"/>
              </a:ext>
            </a:extLst>
          </p:cNvPr>
          <p:cNvCxnSpPr>
            <a:cxnSpLocks/>
          </p:cNvCxnSpPr>
          <p:nvPr userDrawn="1"/>
        </p:nvCxnSpPr>
        <p:spPr>
          <a:xfrm>
            <a:off x="11643868" y="464363"/>
            <a:ext cx="0" cy="586260"/>
          </a:xfrm>
          <a:prstGeom prst="line">
            <a:avLst/>
          </a:prstGeom>
          <a:ln w="12700">
            <a:solidFill>
              <a:srgbClr val="102D6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Текст 37">
            <a:extLst>
              <a:ext uri="{FF2B5EF4-FFF2-40B4-BE49-F238E27FC236}">
                <a16:creationId xmlns:a16="http://schemas.microsoft.com/office/drawing/2014/main" id="{44D0326E-FD7A-3541-A998-62A1C30E27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43689" y="540904"/>
            <a:ext cx="1901825" cy="415925"/>
          </a:xfrm>
        </p:spPr>
        <p:txBody>
          <a:bodyPr lIns="0" tIns="0" rIns="0" bIns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000" b="0" i="0">
                <a:latin typeface="HSE Sans" panose="02000000000000000000" pitchFamily="2" charset="0"/>
              </a:defRPr>
            </a:lvl1pPr>
            <a:lvl2pPr marL="4572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2pPr>
            <a:lvl3pPr marL="9144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3pPr>
            <a:lvl4pPr marL="13716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4pPr>
            <a:lvl5pPr marL="1828800" indent="0">
              <a:lnSpc>
                <a:spcPct val="100000"/>
              </a:lnSpc>
              <a:buNone/>
              <a:defRPr sz="1000" b="0" i="0"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000" dirty="0">
                <a:latin typeface="HSE Sans" panose="02000000000000000000" pitchFamily="2" charset="0"/>
              </a:rPr>
              <a:t>Название подразделения</a:t>
            </a:r>
            <a:br>
              <a:rPr lang="ru-RU" sz="1000" dirty="0">
                <a:latin typeface="HSE Sans" panose="02000000000000000000" pitchFamily="2" charset="0"/>
              </a:rPr>
            </a:br>
            <a:r>
              <a:rPr lang="ru-RU" sz="1000" dirty="0">
                <a:latin typeface="HSE Sans" panose="02000000000000000000" pitchFamily="2" charset="0"/>
              </a:rPr>
              <a:t>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5" name="Текст 39">
            <a:extLst>
              <a:ext uri="{FF2B5EF4-FFF2-40B4-BE49-F238E27FC236}">
                <a16:creationId xmlns:a16="http://schemas.microsoft.com/office/drawing/2014/main" id="{279CCCA0-F959-5245-8321-106D3C5E83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59163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презентации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7" name="Текст 39">
            <a:extLst>
              <a:ext uri="{FF2B5EF4-FFF2-40B4-BE49-F238E27FC236}">
                <a16:creationId xmlns:a16="http://schemas.microsoft.com/office/drawing/2014/main" id="{8B839C6B-8494-8841-9714-4C8F710F84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59892" y="548720"/>
            <a:ext cx="2070100" cy="408109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>
              <a:buNone/>
              <a:defRPr sz="10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000" dirty="0">
                <a:latin typeface="HSE Sans" panose="02000000000000000000" pitchFamily="2" charset="0"/>
              </a:rPr>
              <a:t>Название раздела может быть набрано в две или три строки</a:t>
            </a:r>
            <a:r>
              <a:rPr lang="en-GB" sz="1000" dirty="0">
                <a:latin typeface="HSE Sans" panose="02000000000000000000" pitchFamily="2" charset="0"/>
              </a:rPr>
              <a:t> (10pt)</a:t>
            </a:r>
            <a:endParaRPr lang="ru-RU" sz="1000" dirty="0">
              <a:latin typeface="HSE Sans" panose="02000000000000000000" pitchFamily="2" charset="0"/>
            </a:endParaRPr>
          </a:p>
        </p:txBody>
      </p:sp>
      <p:sp>
        <p:nvSpPr>
          <p:cNvPr id="18" name="Текст 22">
            <a:extLst>
              <a:ext uri="{FF2B5EF4-FFF2-40B4-BE49-F238E27FC236}">
                <a16:creationId xmlns:a16="http://schemas.microsoft.com/office/drawing/2014/main" id="{4D940599-2B77-CE47-91E6-CDB51ADE1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85787" y="1447064"/>
            <a:ext cx="7617877" cy="53701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6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ru-RU" sz="1600" dirty="0">
                <a:solidFill>
                  <a:srgbClr val="102D69"/>
                </a:solidFill>
                <a:latin typeface="HSE Sans" panose="02000000000000000000" pitchFamily="2" charset="0"/>
              </a:rPr>
              <a:t>Название таблицы. Обратите внимание, что название графика набирается меньшим кеглем, чем заголовок (16</a:t>
            </a:r>
            <a:r>
              <a:rPr lang="en-GB" sz="1600" dirty="0" err="1">
                <a:solidFill>
                  <a:srgbClr val="102D69"/>
                </a:solidFill>
                <a:latin typeface="HSE Sans" panose="02000000000000000000" pitchFamily="2" charset="0"/>
              </a:rPr>
              <a:t>pt</a:t>
            </a:r>
            <a:r>
              <a:rPr lang="en-GB" sz="1600" dirty="0">
                <a:solidFill>
                  <a:srgbClr val="102D69"/>
                </a:solidFill>
                <a:latin typeface="HSE Sans" panose="02000000000000000000" pitchFamily="2" charset="0"/>
              </a:rPr>
              <a:t>)</a:t>
            </a:r>
            <a:endParaRPr lang="ru-RU" sz="1600" dirty="0">
              <a:solidFill>
                <a:srgbClr val="102D69"/>
              </a:solidFill>
              <a:latin typeface="HSE Sans" panose="02000000000000000000" pitchFamily="2" charset="0"/>
            </a:endParaRPr>
          </a:p>
        </p:txBody>
      </p:sp>
      <p:sp>
        <p:nvSpPr>
          <p:cNvPr id="19" name="Текст 16">
            <a:extLst>
              <a:ext uri="{FF2B5EF4-FFF2-40B4-BE49-F238E27FC236}">
                <a16:creationId xmlns:a16="http://schemas.microsoft.com/office/drawing/2014/main" id="{A7333712-9DED-4F4B-B209-2F13075EDB3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85788" y="5739189"/>
            <a:ext cx="6824303" cy="703205"/>
          </a:xfrm>
        </p:spPr>
        <p:txBody>
          <a:bodyPr lIns="0" tIns="0" rIns="0" b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300" b="0" dirty="0">
                <a:ln>
                  <a:noFill/>
                </a:ln>
                <a:latin typeface="HSE Sans" panose="02000000000000000000" pitchFamily="2" charset="0"/>
              </a:rPr>
              <a:t>Мы рекомендуем очень аккуратно использовать жирное начертание, старайтесь выделять жирным самое важное. </a:t>
            </a:r>
            <a:r>
              <a:rPr lang="ru-RU" sz="1300" dirty="0">
                <a:latin typeface="HSE Sans" panose="02000000000000000000" pitchFamily="2" charset="0"/>
              </a:rPr>
              <a:t>Также старайтесь не использовать выделение жирным начертанием вместе с заливкой ячеек каким-либо цветом, достаточно и одного акцента.</a:t>
            </a:r>
            <a:endParaRPr lang="en-RU" sz="1300" b="0">
              <a:ln>
                <a:noFill/>
              </a:ln>
              <a:latin typeface="HSE Sans" panose="02000000000000000000" pitchFamily="2" charset="0"/>
            </a:endParaRPr>
          </a:p>
        </p:txBody>
      </p:sp>
      <p:sp>
        <p:nvSpPr>
          <p:cNvPr id="20" name="Таблица 18">
            <a:extLst>
              <a:ext uri="{FF2B5EF4-FFF2-40B4-BE49-F238E27FC236}">
                <a16:creationId xmlns:a16="http://schemas.microsoft.com/office/drawing/2014/main" id="{DD467C42-8209-B740-8419-DBB6A6F7D5EE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585787" y="2208362"/>
            <a:ext cx="7617895" cy="3295290"/>
          </a:xfrm>
        </p:spPr>
        <p:txBody>
          <a:bodyPr/>
          <a:lstStyle/>
          <a:p>
            <a:endParaRPr lang="ru-RU"/>
          </a:p>
        </p:txBody>
      </p:sp>
      <p:sp>
        <p:nvSpPr>
          <p:cNvPr id="21" name="Текст 35">
            <a:extLst>
              <a:ext uri="{FF2B5EF4-FFF2-40B4-BE49-F238E27FC236}">
                <a16:creationId xmlns:a16="http://schemas.microsoft.com/office/drawing/2014/main" id="{B4309850-76EA-224C-A9E2-B6BBDBF99DE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686807" y="2208363"/>
            <a:ext cx="2930666" cy="2570672"/>
          </a:xfrm>
        </p:spPr>
        <p:txBody>
          <a:bodyPr lIns="0" tIns="0" rIns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1pPr>
            <a:lvl2pPr marL="4572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2pPr>
            <a:lvl3pPr marL="9144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3pPr>
            <a:lvl4pPr marL="13716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4pPr>
            <a:lvl5pPr marL="1828800" indent="0" algn="l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300" b="0" i="0">
                <a:solidFill>
                  <a:srgbClr val="0E2D69"/>
                </a:solidFill>
                <a:latin typeface="HSE Sans" panose="02000000000000000000" pitchFamily="2" charset="0"/>
              </a:defRPr>
            </a:lvl5pPr>
          </a:lstStyle>
          <a:p>
            <a:r>
              <a:rPr lang="en-GB" sz="1300" dirty="0">
                <a:latin typeface="HSE Sans" panose="02000000000000000000" pitchFamily="2" charset="0"/>
              </a:rPr>
              <a:t>Lorem ipsum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sit </a:t>
            </a:r>
            <a:r>
              <a:rPr lang="en-GB" sz="1300" dirty="0" err="1">
                <a:latin typeface="HSE Sans" panose="02000000000000000000" pitchFamily="2" charset="0"/>
              </a:rPr>
              <a:t>amet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consectetur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adipiscing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elit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sed</a:t>
            </a:r>
            <a:r>
              <a:rPr lang="en-GB" sz="1300" dirty="0">
                <a:latin typeface="HSE Sans" panose="02000000000000000000" pitchFamily="2" charset="0"/>
              </a:rPr>
              <a:t> do </a:t>
            </a:r>
            <a:r>
              <a:rPr lang="en-GB" sz="1300" dirty="0" err="1">
                <a:latin typeface="HSE Sans" panose="02000000000000000000" pitchFamily="2" charset="0"/>
              </a:rPr>
              <a:t>eiusmod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tempor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incididunt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labore</a:t>
            </a:r>
            <a:r>
              <a:rPr lang="en-GB" sz="1300" dirty="0">
                <a:latin typeface="HSE Sans" panose="02000000000000000000" pitchFamily="2" charset="0"/>
              </a:rPr>
              <a:t> et dolore magna </a:t>
            </a:r>
            <a:r>
              <a:rPr lang="en-GB" sz="1300" dirty="0" err="1">
                <a:latin typeface="HSE Sans" panose="02000000000000000000" pitchFamily="2" charset="0"/>
              </a:rPr>
              <a:t>aliqua</a:t>
            </a:r>
            <a:r>
              <a:rPr lang="en-GB" sz="1300" dirty="0">
                <a:latin typeface="HSE Sans" panose="02000000000000000000" pitchFamily="2" charset="0"/>
              </a:rPr>
              <a:t>. Ut </a:t>
            </a:r>
            <a:r>
              <a:rPr lang="en-GB" sz="1300" dirty="0" err="1">
                <a:latin typeface="HSE Sans" panose="02000000000000000000" pitchFamily="2" charset="0"/>
              </a:rPr>
              <a:t>enim</a:t>
            </a:r>
            <a:r>
              <a:rPr lang="en-GB" sz="1300" dirty="0">
                <a:latin typeface="HSE Sans" panose="02000000000000000000" pitchFamily="2" charset="0"/>
              </a:rPr>
              <a:t> ad minim </a:t>
            </a:r>
            <a:r>
              <a:rPr lang="en-GB" sz="1300" dirty="0" err="1">
                <a:latin typeface="HSE Sans" panose="02000000000000000000" pitchFamily="2" charset="0"/>
              </a:rPr>
              <a:t>veniam</a:t>
            </a:r>
            <a:r>
              <a:rPr lang="en-GB" sz="1300" dirty="0">
                <a:latin typeface="HSE Sans" panose="02000000000000000000" pitchFamily="2" charset="0"/>
              </a:rPr>
              <a:t>, </a:t>
            </a:r>
            <a:r>
              <a:rPr lang="en-GB" sz="1300" dirty="0" err="1">
                <a:latin typeface="HSE Sans" panose="02000000000000000000" pitchFamily="2" charset="0"/>
              </a:rPr>
              <a:t>quis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nostrud</a:t>
            </a:r>
            <a:r>
              <a:rPr lang="en-GB" sz="1300" dirty="0">
                <a:latin typeface="HSE Sans" panose="02000000000000000000" pitchFamily="2" charset="0"/>
              </a:rPr>
              <a:t> exercitation </a:t>
            </a:r>
            <a:r>
              <a:rPr lang="en-GB" sz="1300" dirty="0" err="1">
                <a:latin typeface="HSE Sans" panose="02000000000000000000" pitchFamily="2" charset="0"/>
              </a:rPr>
              <a:t>ullamco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laboris</a:t>
            </a:r>
            <a:r>
              <a:rPr lang="en-GB" sz="1300" dirty="0">
                <a:latin typeface="HSE Sans" panose="02000000000000000000" pitchFamily="2" charset="0"/>
              </a:rPr>
              <a:t> nisi </a:t>
            </a:r>
            <a:r>
              <a:rPr lang="en-GB" sz="1300" dirty="0" err="1">
                <a:latin typeface="HSE Sans" panose="02000000000000000000" pitchFamily="2" charset="0"/>
              </a:rPr>
              <a:t>ut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aliquip</a:t>
            </a:r>
            <a:r>
              <a:rPr lang="en-GB" sz="1300" dirty="0">
                <a:latin typeface="HSE Sans" panose="02000000000000000000" pitchFamily="2" charset="0"/>
              </a:rPr>
              <a:t> ex </a:t>
            </a:r>
            <a:r>
              <a:rPr lang="en-GB" sz="1300" dirty="0" err="1">
                <a:latin typeface="HSE Sans" panose="02000000000000000000" pitchFamily="2" charset="0"/>
              </a:rPr>
              <a:t>ea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commodo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consequat</a:t>
            </a:r>
            <a:r>
              <a:rPr lang="en-GB" sz="1300" dirty="0">
                <a:latin typeface="HSE Sans" panose="02000000000000000000" pitchFamily="2" charset="0"/>
              </a:rPr>
              <a:t>. Duis </a:t>
            </a:r>
            <a:r>
              <a:rPr lang="en-GB" sz="1300" dirty="0" err="1">
                <a:latin typeface="HSE Sans" panose="02000000000000000000" pitchFamily="2" charset="0"/>
              </a:rPr>
              <a:t>aute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irure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dolor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reprehenderit</a:t>
            </a:r>
            <a:r>
              <a:rPr lang="en-GB" sz="1300" dirty="0">
                <a:latin typeface="HSE Sans" panose="02000000000000000000" pitchFamily="2" charset="0"/>
              </a:rPr>
              <a:t> in </a:t>
            </a:r>
            <a:r>
              <a:rPr lang="en-GB" sz="1300" dirty="0" err="1">
                <a:latin typeface="HSE Sans" panose="02000000000000000000" pitchFamily="2" charset="0"/>
              </a:rPr>
              <a:t>voluptate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velit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esse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cillum</a:t>
            </a:r>
            <a:r>
              <a:rPr lang="en-GB" sz="1300" dirty="0">
                <a:latin typeface="HSE Sans" panose="02000000000000000000" pitchFamily="2" charset="0"/>
              </a:rPr>
              <a:t> dolore </a:t>
            </a:r>
            <a:r>
              <a:rPr lang="en-GB" sz="1300" dirty="0" err="1">
                <a:latin typeface="HSE Sans" panose="02000000000000000000" pitchFamily="2" charset="0"/>
              </a:rPr>
              <a:t>eu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fugiat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nulla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pariatur</a:t>
            </a:r>
            <a:r>
              <a:rPr lang="en-GB" sz="1300" dirty="0">
                <a:latin typeface="HSE Sans" panose="02000000000000000000" pitchFamily="2" charset="0"/>
              </a:rPr>
              <a:t>. </a:t>
            </a:r>
            <a:r>
              <a:rPr lang="en-GB" sz="1300" dirty="0" err="1">
                <a:latin typeface="HSE Sans" panose="02000000000000000000" pitchFamily="2" charset="0"/>
              </a:rPr>
              <a:t>Excepteur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sint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occaecat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cupidatat</a:t>
            </a:r>
            <a:r>
              <a:rPr lang="en-GB" sz="1300" dirty="0">
                <a:latin typeface="HSE Sans" panose="02000000000000000000" pitchFamily="2" charset="0"/>
              </a:rPr>
              <a:t> non </a:t>
            </a:r>
            <a:r>
              <a:rPr lang="en-GB" sz="1300" dirty="0" err="1">
                <a:latin typeface="HSE Sans" panose="02000000000000000000" pitchFamily="2" charset="0"/>
              </a:rPr>
              <a:t>proident</a:t>
            </a:r>
            <a:r>
              <a:rPr lang="en-GB" sz="1300" dirty="0">
                <a:latin typeface="HSE Sans" panose="02000000000000000000" pitchFamily="2" charset="0"/>
              </a:rPr>
              <a:t>, sunt in culpa qui </a:t>
            </a:r>
            <a:r>
              <a:rPr lang="en-GB" sz="1300" dirty="0" err="1">
                <a:latin typeface="HSE Sans" panose="02000000000000000000" pitchFamily="2" charset="0"/>
              </a:rPr>
              <a:t>officia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deserunt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mollit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anim</a:t>
            </a:r>
            <a:r>
              <a:rPr lang="en-GB" sz="1300" dirty="0">
                <a:latin typeface="HSE Sans" panose="02000000000000000000" pitchFamily="2" charset="0"/>
              </a:rPr>
              <a:t> id </a:t>
            </a:r>
            <a:r>
              <a:rPr lang="en-GB" sz="1300" dirty="0" err="1">
                <a:latin typeface="HSE Sans" panose="02000000000000000000" pitchFamily="2" charset="0"/>
              </a:rPr>
              <a:t>est</a:t>
            </a:r>
            <a:r>
              <a:rPr lang="en-GB" sz="1300" dirty="0">
                <a:latin typeface="HSE Sans" panose="02000000000000000000" pitchFamily="2" charset="0"/>
              </a:rPr>
              <a:t> </a:t>
            </a:r>
            <a:r>
              <a:rPr lang="en-GB" sz="1300" dirty="0" err="1">
                <a:latin typeface="HSE Sans" panose="02000000000000000000" pitchFamily="2" charset="0"/>
              </a:rPr>
              <a:t>laborum</a:t>
            </a:r>
            <a:r>
              <a:rPr lang="en-GB" sz="1300" dirty="0">
                <a:latin typeface="HSE Sans" panose="02000000000000000000" pitchFamily="2" charset="0"/>
              </a:rPr>
              <a:t>.</a:t>
            </a:r>
            <a:endParaRPr lang="ru-RU" sz="1300" dirty="0">
              <a:latin typeface="HSE Sa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677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3F8FDE-7383-E947-8568-FF6B7A776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E6541-45CA-8B42-98B4-D42737B850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70645B-C5D9-8544-BBF2-E4A13F8E40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63DFB-8595-A44B-9F09-A50FA310E559}" type="datetimeFigureOut">
              <a:rPr lang="en-RU" smtClean="0"/>
              <a:t>5/13/23</a:t>
            </a:fld>
            <a:endParaRPr lang="en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52289-7F57-544F-95EE-F8B2E10627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C5F56-F795-5643-ABE3-DDED218698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0F133-126C-5944-A0E4-6A9616EDC0DA}" type="slidenum">
              <a:rPr lang="en-RU" smtClean="0"/>
              <a:t>‹#›</a:t>
            </a:fld>
            <a:endParaRPr lang="en-RU"/>
          </a:p>
        </p:txBody>
      </p:sp>
    </p:spTree>
    <p:extLst>
      <p:ext uri="{BB962C8B-B14F-4D97-AF65-F5344CB8AC3E}">
        <p14:creationId xmlns:p14="http://schemas.microsoft.com/office/powerpoint/2010/main" val="578506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0" r:id="rId4"/>
    <p:sldLayoutId id="2147483651" r:id="rId5"/>
    <p:sldLayoutId id="2147483652" r:id="rId6"/>
    <p:sldLayoutId id="2147483654" r:id="rId7"/>
    <p:sldLayoutId id="2147483655" r:id="rId8"/>
    <p:sldLayoutId id="2147483656" r:id="rId9"/>
    <p:sldLayoutId id="2147483658" r:id="rId10"/>
    <p:sldLayoutId id="2147483657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microservices.io/" TargetMode="Externa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D95C0D-D7DC-EF40-9E45-F5F0A4817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968" y="2404670"/>
            <a:ext cx="7509516" cy="1978323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Курсовой проект</a:t>
            </a:r>
            <a:br>
              <a:rPr lang="ru-RU" sz="54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</a:br>
            <a:r>
              <a:rPr lang="en-US" sz="4800" b="1" dirty="0" err="1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А</a:t>
            </a:r>
            <a:r>
              <a:rPr lang="ru-RU" sz="4800" b="1" dirty="0" err="1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ссистент</a:t>
            </a:r>
            <a:r>
              <a:rPr lang="ru-RU" sz="4800" b="1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 для сборки ПК</a:t>
            </a:r>
            <a:endParaRPr lang="ru-RU" sz="4800" dirty="0">
              <a:solidFill>
                <a:srgbClr val="002060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B85EA7E-BEC4-B745-B2A8-D4E4AFC614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z="2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Факультет компьютерных наук</a:t>
            </a:r>
            <a:br>
              <a:rPr lang="ru-RU" sz="1600" dirty="0">
                <a:solidFill>
                  <a:schemeClr val="tx1">
                    <a:lumMod val="75000"/>
                    <a:lumOff val="25000"/>
                  </a:schemeClr>
                </a:solidFill>
                <a:ea typeface="MS PGothic" panose="020B0600070205080204" charset="-128"/>
                <a:cs typeface="+mj-lt"/>
              </a:rPr>
            </a:br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B8D49EC-434A-5443-AC3F-85F01995E6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ru-RU" sz="12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Образовательная программа </a:t>
            </a:r>
            <a:br>
              <a:rPr lang="ru-RU" sz="12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</a:br>
            <a:r>
              <a:rPr lang="ru-RU" sz="12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09.03.04 Программная инженерия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44AFB2BF-A7AB-5648-ADCD-2A7F1BD358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78880" y="4382993"/>
            <a:ext cx="4306033" cy="1094084"/>
          </a:xfrm>
        </p:spPr>
        <p:txBody>
          <a:bodyPr>
            <a:normAutofit/>
          </a:bodyPr>
          <a:lstStyle/>
          <a:p>
            <a:pPr algn="r" eaLnBrk="1" hangingPunct="1"/>
            <a:r>
              <a:rPr lang="ru-RU" sz="1600" dirty="0">
                <a:solidFill>
                  <a:srgbClr val="002060"/>
                </a:solidFill>
                <a:latin typeface="+mj-lt"/>
                <a:ea typeface="MS PGothic" panose="020B0600070205080204" charset="-128"/>
                <a:cs typeface="+mj-lt"/>
              </a:rPr>
              <a:t>Выполнил студент группы БПИ-219</a:t>
            </a:r>
            <a:r>
              <a:rPr lang="en-US" sz="1600" dirty="0">
                <a:solidFill>
                  <a:srgbClr val="002060"/>
                </a:solidFill>
                <a:latin typeface="+mj-lt"/>
                <a:ea typeface="MS PGothic" panose="020B0600070205080204" charset="-128"/>
                <a:cs typeface="+mj-lt"/>
              </a:rPr>
              <a:t> </a:t>
            </a:r>
            <a:endParaRPr lang="ru-RU" sz="1600" dirty="0">
              <a:solidFill>
                <a:srgbClr val="002060"/>
              </a:solidFill>
              <a:latin typeface="+mj-lt"/>
              <a:ea typeface="MS PGothic" panose="020B0600070205080204" charset="-128"/>
              <a:cs typeface="+mj-lt"/>
            </a:endParaRPr>
          </a:p>
          <a:p>
            <a:pPr algn="r" eaLnBrk="1" hangingPunct="1"/>
            <a:r>
              <a:rPr kumimoji="1" lang="ru-RU" sz="1600" b="1" dirty="0">
                <a:solidFill>
                  <a:srgbClr val="002060"/>
                </a:solidFill>
                <a:latin typeface="+mj-lt"/>
                <a:ea typeface="MS PGothic" panose="020B0600070205080204" charset="-128"/>
                <a:cs typeface="+mj-lt"/>
              </a:rPr>
              <a:t>Артемов Никита Владиславович</a:t>
            </a:r>
          </a:p>
          <a:p>
            <a:pPr algn="r"/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A171F5-DAF6-4F2E-922C-7C57C13D637F}"/>
              </a:ext>
            </a:extLst>
          </p:cNvPr>
          <p:cNvSpPr txBox="1"/>
          <p:nvPr/>
        </p:nvSpPr>
        <p:spPr>
          <a:xfrm>
            <a:off x="8684569" y="1115826"/>
            <a:ext cx="36423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solidFill>
                  <a:srgbClr val="002060"/>
                </a:solidFill>
              </a:rPr>
              <a:t>Высшая школа экономики, </a:t>
            </a:r>
          </a:p>
          <a:p>
            <a:r>
              <a:rPr lang="ru-RU" sz="1200" dirty="0">
                <a:solidFill>
                  <a:srgbClr val="002060"/>
                </a:solidFill>
              </a:rPr>
              <a:t>Москва, 202</a:t>
            </a:r>
            <a:r>
              <a:rPr lang="en-US" sz="1200" dirty="0">
                <a:solidFill>
                  <a:srgbClr val="002060"/>
                </a:solidFill>
              </a:rPr>
              <a:t>3</a:t>
            </a:r>
            <a:r>
              <a:rPr lang="ru-RU" sz="1200" dirty="0">
                <a:solidFill>
                  <a:srgbClr val="002060"/>
                </a:solidFill>
              </a:rPr>
              <a:t> </a:t>
            </a:r>
            <a:r>
              <a:rPr lang="en-US" sz="1200" dirty="0">
                <a:solidFill>
                  <a:srgbClr val="002060"/>
                </a:solidFill>
              </a:rPr>
              <a:t>www.hse.ru</a:t>
            </a:r>
            <a:r>
              <a:rPr lang="ru-RU" sz="1200" dirty="0">
                <a:solidFill>
                  <a:srgbClr val="002060"/>
                </a:solidFill>
              </a:rPr>
              <a:t> 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A239DD50-9CB7-4B9A-AD63-5A49C2F8B482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847680" y="1863967"/>
            <a:ext cx="2217738" cy="463186"/>
          </a:xfrm>
        </p:spPr>
        <p:txBody>
          <a:bodyPr/>
          <a:lstStyle/>
          <a:p>
            <a:r>
              <a:rPr lang="ru-RU" dirty="0"/>
              <a:t> </a:t>
            </a:r>
          </a:p>
        </p:txBody>
      </p:sp>
      <p:sp>
        <p:nvSpPr>
          <p:cNvPr id="13" name="Текст 5">
            <a:extLst>
              <a:ext uri="{FF2B5EF4-FFF2-40B4-BE49-F238E27FC236}">
                <a16:creationId xmlns:a16="http://schemas.microsoft.com/office/drawing/2014/main" id="{34F8CBA3-838B-425D-B2B3-6F57A1D2AFF4}"/>
              </a:ext>
            </a:extLst>
          </p:cNvPr>
          <p:cNvSpPr txBox="1">
            <a:spLocks/>
          </p:cNvSpPr>
          <p:nvPr/>
        </p:nvSpPr>
        <p:spPr>
          <a:xfrm>
            <a:off x="5749735" y="4930035"/>
            <a:ext cx="5335178" cy="10940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="0" i="0" kern="1200">
                <a:solidFill>
                  <a:srgbClr val="0E2D69"/>
                </a:solidFill>
                <a:latin typeface="HSE Sans" panose="02000000000000000000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eaLnBrk="1" hangingPunct="1"/>
            <a:r>
              <a:rPr lang="ru-RU" dirty="0">
                <a:solidFill>
                  <a:srgbClr val="002060"/>
                </a:solidFill>
                <a:latin typeface="+mj-lt"/>
                <a:ea typeface="MS PGothic" panose="020B0600070205080204" charset="-128"/>
                <a:cs typeface="+mj-lt"/>
              </a:rPr>
              <a:t>Научный руководитель: </a:t>
            </a:r>
          </a:p>
          <a:p>
            <a:pPr algn="r"/>
            <a:r>
              <a:rPr lang="ru-RU" dirty="0">
                <a:solidFill>
                  <a:srgbClr val="002060"/>
                </a:solidFill>
                <a:latin typeface="+mj-lt"/>
                <a:ea typeface="MS PGothic" panose="020B0600070205080204" charset="-128"/>
                <a:cs typeface="+mj-lt"/>
              </a:rPr>
              <a:t>Приглашенный преподаватель ДПИ ФКН</a:t>
            </a:r>
          </a:p>
          <a:p>
            <a:pPr algn="r" eaLnBrk="1" hangingPunct="1"/>
            <a:r>
              <a:rPr lang="ru-RU" b="1" dirty="0" err="1">
                <a:solidFill>
                  <a:srgbClr val="002060"/>
                </a:solidFill>
                <a:latin typeface="+mj-lt"/>
                <a:ea typeface="MS PGothic" panose="020B0600070205080204" charset="-128"/>
                <a:cs typeface="+mj-lt"/>
              </a:rPr>
              <a:t>Горденко</a:t>
            </a:r>
            <a:r>
              <a:rPr lang="ru-RU" b="1" dirty="0">
                <a:solidFill>
                  <a:srgbClr val="002060"/>
                </a:solidFill>
                <a:latin typeface="+mj-lt"/>
                <a:ea typeface="MS PGothic" panose="020B0600070205080204" charset="-128"/>
                <a:cs typeface="+mj-lt"/>
              </a:rPr>
              <a:t> Мария Константиновна</a:t>
            </a:r>
          </a:p>
          <a:p>
            <a:pPr algn="r"/>
            <a:endParaRPr lang="ru-RU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3253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7AC8064E-5791-204C-B92F-A018279494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Образовательная программа </a:t>
            </a:r>
            <a:b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</a:br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09.03.04 Программная инженерия</a:t>
            </a:r>
            <a:endParaRPr lang="ru-RU" dirty="0">
              <a:solidFill>
                <a:srgbClr val="002060"/>
              </a:solidFill>
            </a:endParaRPr>
          </a:p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5A111DD-C00C-2D48-9F7A-4E23C5BA0C6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Артемов Н. В.</a:t>
            </a:r>
          </a:p>
          <a:p>
            <a:r>
              <a:rPr lang="ru-RU" sz="1000" dirty="0">
                <a:solidFill>
                  <a:srgbClr val="002060"/>
                </a:solidFill>
                <a:cs typeface="+mj-lt"/>
              </a:rPr>
              <a:t>Ассистент для сборки ПК</a:t>
            </a:r>
            <a:endParaRPr lang="ru-RU" dirty="0"/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7B3E517-ED8B-0241-AB87-BE49B315EEB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</a:rPr>
              <a:t>Высшая школа экономики, </a:t>
            </a:r>
          </a:p>
          <a:p>
            <a:r>
              <a:rPr lang="ru-RU" sz="1000" dirty="0">
                <a:solidFill>
                  <a:srgbClr val="002060"/>
                </a:solidFill>
              </a:rPr>
              <a:t>Москва, 2023 </a:t>
            </a:r>
            <a:r>
              <a:rPr lang="en-US" sz="1000" dirty="0">
                <a:solidFill>
                  <a:srgbClr val="002060"/>
                </a:solidFill>
              </a:rPr>
              <a:t>www.hse.ru</a:t>
            </a:r>
            <a:r>
              <a:rPr lang="ru-RU" sz="1000" dirty="0">
                <a:solidFill>
                  <a:srgbClr val="002060"/>
                </a:solidFill>
              </a:rPr>
              <a:t> 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D08F08-2B95-41EA-AC65-9629C18C7CF2}"/>
              </a:ext>
            </a:extLst>
          </p:cNvPr>
          <p:cNvSpPr txBox="1"/>
          <p:nvPr/>
        </p:nvSpPr>
        <p:spPr>
          <a:xfrm>
            <a:off x="434340" y="1753723"/>
            <a:ext cx="11222124" cy="14516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1000"/>
              </a:spcBef>
              <a:buFont typeface="+mj-lt"/>
              <a:buAutoNum type="arabicPeriod"/>
            </a:pPr>
            <a:r>
              <a:rPr lang="ru-RU" sz="2000" b="1" dirty="0">
                <a:solidFill>
                  <a:srgbClr val="003F82"/>
                </a:solidFill>
              </a:rPr>
              <a:t>ГОСТ 19.101-77 Виды программ и программных документов. </a:t>
            </a:r>
            <a:r>
              <a:rPr lang="ru-RU" sz="2000" dirty="0">
                <a:solidFill>
                  <a:srgbClr val="003F82"/>
                </a:solidFill>
              </a:rPr>
              <a:t>//Единая система программной документации. – М.: ИПК Издательство стандартов, 2001.</a:t>
            </a:r>
            <a:endParaRPr lang="en-US" sz="2000" dirty="0">
              <a:solidFill>
                <a:srgbClr val="003F82"/>
              </a:solidFill>
              <a:latin typeface="HSE Sans" panose="02000000000000000000" pitchFamily="2" charset="0"/>
            </a:endParaRPr>
          </a:p>
          <a:p>
            <a:pPr marL="342900" lvl="0" indent="-342900">
              <a:spcBef>
                <a:spcPts val="1000"/>
              </a:spcBef>
              <a:buFont typeface="+mj-lt"/>
              <a:buAutoNum type="arabicPeriod"/>
            </a:pPr>
            <a:r>
              <a:rPr lang="ru-RU" sz="2000" b="1" dirty="0">
                <a:solidFill>
                  <a:srgbClr val="003F82"/>
                </a:solidFill>
              </a:rPr>
              <a:t>Что такое </a:t>
            </a:r>
            <a:r>
              <a:rPr lang="ru-RU" sz="2000" b="1" dirty="0" err="1">
                <a:solidFill>
                  <a:srgbClr val="003F82"/>
                </a:solidFill>
              </a:rPr>
              <a:t>микросервисы</a:t>
            </a:r>
            <a:r>
              <a:rPr lang="ru-RU" sz="2000" b="1" dirty="0">
                <a:solidFill>
                  <a:srgbClr val="003F82"/>
                </a:solidFill>
              </a:rPr>
              <a:t> </a:t>
            </a:r>
            <a:r>
              <a:rPr lang="ru-RU" sz="2000" dirty="0">
                <a:solidFill>
                  <a:srgbClr val="003F82"/>
                </a:solidFill>
              </a:rPr>
              <a:t>// </a:t>
            </a:r>
            <a:r>
              <a:rPr lang="en-US" sz="2000" dirty="0">
                <a:solidFill>
                  <a:srgbClr val="003F82"/>
                </a:solidFill>
                <a:latin typeface="HSE Sans" panose="02000000000000000000" pitchFamily="2" charset="0"/>
              </a:rPr>
              <a:t>Microservice Architecture URL</a:t>
            </a:r>
            <a:r>
              <a:rPr lang="ru-RU" sz="2000" dirty="0">
                <a:solidFill>
                  <a:srgbClr val="003F82"/>
                </a:solidFill>
              </a:rPr>
              <a:t>: </a:t>
            </a:r>
            <a:r>
              <a:rPr lang="en-US" sz="2000" dirty="0">
                <a:solidFill>
                  <a:srgbClr val="003F82"/>
                </a:solidFill>
                <a:latin typeface="HSE Sans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</a:t>
            </a:r>
            <a:r>
              <a:rPr lang="ru-RU" sz="2000" dirty="0">
                <a:solidFill>
                  <a:srgbClr val="003F8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://</a:t>
            </a:r>
            <a:r>
              <a:rPr lang="en-US" sz="2000" dirty="0">
                <a:solidFill>
                  <a:srgbClr val="003F82"/>
                </a:solidFill>
                <a:latin typeface="HSE Sans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microservices</a:t>
            </a:r>
            <a:r>
              <a:rPr lang="ru-RU" sz="2000" dirty="0">
                <a:solidFill>
                  <a:srgbClr val="003F8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r>
              <a:rPr lang="en-US" sz="2000" dirty="0">
                <a:solidFill>
                  <a:srgbClr val="003F82"/>
                </a:solidFill>
                <a:latin typeface="HSE Sans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io</a:t>
            </a:r>
            <a:r>
              <a:rPr lang="ru-RU" sz="2000" dirty="0">
                <a:solidFill>
                  <a:srgbClr val="003F82"/>
                </a:solidFill>
              </a:rPr>
              <a:t> (05.05.2023).</a:t>
            </a:r>
          </a:p>
          <a:p>
            <a:pPr marL="342900" indent="-342900">
              <a:buFont typeface="+mj-lt"/>
              <a:buAutoNum type="arabicPeriod"/>
            </a:pPr>
            <a:endParaRPr lang="en-US" sz="2000" dirty="0">
              <a:solidFill>
                <a:srgbClr val="003F82"/>
              </a:solidFill>
              <a:cs typeface="Arial" panose="020B0604020202020204" pitchFamily="34" charset="0"/>
            </a:endParaRP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C24AD834-3DBD-4A53-9E43-16C1863E7EA1}"/>
              </a:ext>
            </a:extLst>
          </p:cNvPr>
          <p:cNvSpPr txBox="1">
            <a:spLocks/>
          </p:cNvSpPr>
          <p:nvPr/>
        </p:nvSpPr>
        <p:spPr>
          <a:xfrm>
            <a:off x="434340" y="1268388"/>
            <a:ext cx="7139315" cy="7032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2400" b="1" dirty="0"/>
              <a:t>СПИСОК ИСПОЛЬЗОВАННЫХ ИСТОЧНИКОВ</a:t>
            </a:r>
          </a:p>
        </p:txBody>
      </p:sp>
    </p:spTree>
    <p:extLst>
      <p:ext uri="{BB962C8B-B14F-4D97-AF65-F5344CB8AC3E}">
        <p14:creationId xmlns:p14="http://schemas.microsoft.com/office/powerpoint/2010/main" val="3576663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0648CF85-8F56-2C4F-8090-85FF4624B5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Образовательная программа </a:t>
            </a:r>
            <a:b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</a:br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09.03.04 Программная инженерия</a:t>
            </a:r>
            <a:endParaRPr lang="ru-RU" dirty="0">
              <a:solidFill>
                <a:srgbClr val="002060"/>
              </a:solidFill>
            </a:endParaRPr>
          </a:p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576F3CC-3C73-F441-AAE6-50AF712EAC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Артемов Н. В.</a:t>
            </a:r>
          </a:p>
          <a:p>
            <a:r>
              <a:rPr lang="ru-RU" sz="1000" dirty="0">
                <a:solidFill>
                  <a:srgbClr val="002060"/>
                </a:solidFill>
                <a:cs typeface="+mj-lt"/>
              </a:rPr>
              <a:t>Ассистент для сборки ПК</a:t>
            </a:r>
            <a:endParaRPr lang="ru-RU" dirty="0"/>
          </a:p>
          <a:p>
            <a:endParaRPr lang="ru-RU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7D49100-ECF5-A24F-9537-3BD16DFCC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898" y="1447790"/>
            <a:ext cx="4313412" cy="777025"/>
          </a:xfrm>
        </p:spPr>
        <p:txBody>
          <a:bodyPr/>
          <a:lstStyle/>
          <a:p>
            <a:r>
              <a:rPr lang="ru-RU" b="1" dirty="0"/>
              <a:t>ЦЕЛЬ РАБОТЫ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1F4B1D31-3576-0740-BA52-B317564F66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</a:rPr>
              <a:t>Высшая школа экономики, </a:t>
            </a:r>
          </a:p>
          <a:p>
            <a:r>
              <a:rPr lang="ru-RU" sz="1000" dirty="0">
                <a:solidFill>
                  <a:srgbClr val="002060"/>
                </a:solidFill>
              </a:rPr>
              <a:t>Москва, 2023 </a:t>
            </a:r>
            <a:r>
              <a:rPr lang="en-US" sz="1000" dirty="0">
                <a:solidFill>
                  <a:srgbClr val="002060"/>
                </a:solidFill>
              </a:rPr>
              <a:t>www.hse.ru</a:t>
            </a:r>
            <a:r>
              <a:rPr lang="ru-RU" sz="1000" dirty="0">
                <a:solidFill>
                  <a:srgbClr val="002060"/>
                </a:solidFill>
              </a:rPr>
              <a:t> </a:t>
            </a:r>
          </a:p>
          <a:p>
            <a:endParaRPr lang="ru-RU" dirty="0"/>
          </a:p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7C6639-1B59-409A-B21D-17DF8DFA4716}"/>
              </a:ext>
            </a:extLst>
          </p:cNvPr>
          <p:cNvSpPr txBox="1"/>
          <p:nvPr/>
        </p:nvSpPr>
        <p:spPr>
          <a:xfrm>
            <a:off x="585897" y="2224815"/>
            <a:ext cx="431341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>
                <a:solidFill>
                  <a:srgbClr val="0E2D69"/>
                </a:solidFill>
              </a:rPr>
              <a:t>Основная цель – разработать </a:t>
            </a:r>
            <a:r>
              <a:rPr lang="ru-RU" sz="2000" dirty="0" err="1">
                <a:solidFill>
                  <a:srgbClr val="0E2D69"/>
                </a:solidFill>
              </a:rPr>
              <a:t>микросервисное</a:t>
            </a:r>
            <a:r>
              <a:rPr lang="ru-RU" sz="2000" dirty="0">
                <a:solidFill>
                  <a:srgbClr val="0E2D69"/>
                </a:solidFill>
              </a:rPr>
              <a:t> веб-приложение для генерации сборок компьютерных комплектующих и нахождения этих комплектующих в интернет-магазинах по самым низким ценам.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5D0B4EF-1EC9-2757-6FA0-1C437C8E8AC8}"/>
              </a:ext>
            </a:extLst>
          </p:cNvPr>
          <p:cNvSpPr txBox="1"/>
          <p:nvPr/>
        </p:nvSpPr>
        <p:spPr>
          <a:xfrm>
            <a:off x="6096000" y="2224814"/>
            <a:ext cx="431341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ru-RU" sz="2000" dirty="0">
                <a:solidFill>
                  <a:srgbClr val="0E2D69"/>
                </a:solidFill>
              </a:rPr>
              <a:t>Анализ существующих решений</a:t>
            </a:r>
          </a:p>
          <a:p>
            <a:pPr marL="342900" indent="-342900">
              <a:buFontTx/>
              <a:buChar char="-"/>
            </a:pPr>
            <a:r>
              <a:rPr lang="ru-RU" sz="2000" dirty="0">
                <a:solidFill>
                  <a:srgbClr val="0E2D69"/>
                </a:solidFill>
              </a:rPr>
              <a:t>Изучение микросервисной архитектуры</a:t>
            </a:r>
          </a:p>
          <a:p>
            <a:pPr marL="342900" indent="-342900">
              <a:buFontTx/>
              <a:buChar char="-"/>
            </a:pPr>
            <a:r>
              <a:rPr lang="ru-RU" sz="2000" dirty="0">
                <a:solidFill>
                  <a:srgbClr val="0E2D69"/>
                </a:solidFill>
              </a:rPr>
              <a:t>Выбор технологий и инструментов реализации</a:t>
            </a:r>
          </a:p>
          <a:p>
            <a:pPr marL="342900" indent="-342900">
              <a:buFontTx/>
              <a:buChar char="-"/>
            </a:pPr>
            <a:r>
              <a:rPr lang="ru-RU" sz="2000" dirty="0">
                <a:solidFill>
                  <a:srgbClr val="0E2D69"/>
                </a:solidFill>
              </a:rPr>
              <a:t>Создание алгоритма генерации сборок компьютерных комплектующих</a:t>
            </a:r>
          </a:p>
          <a:p>
            <a:pPr marL="342900" indent="-342900">
              <a:buFontTx/>
              <a:buChar char="-"/>
            </a:pPr>
            <a:r>
              <a:rPr lang="ru-RU" sz="2000" dirty="0">
                <a:solidFill>
                  <a:srgbClr val="0E2D69"/>
                </a:solidFill>
              </a:rPr>
              <a:t>Создание приложения</a:t>
            </a:r>
          </a:p>
        </p:txBody>
      </p:sp>
      <p:sp>
        <p:nvSpPr>
          <p:cNvPr id="10" name="Заголовок 3">
            <a:extLst>
              <a:ext uri="{FF2B5EF4-FFF2-40B4-BE49-F238E27FC236}">
                <a16:creationId xmlns:a16="http://schemas.microsoft.com/office/drawing/2014/main" id="{0FF3B062-12B5-10DB-E47B-B52B0FE479E9}"/>
              </a:ext>
            </a:extLst>
          </p:cNvPr>
          <p:cNvSpPr txBox="1">
            <a:spLocks/>
          </p:cNvSpPr>
          <p:nvPr/>
        </p:nvSpPr>
        <p:spPr>
          <a:xfrm>
            <a:off x="6096000" y="1447789"/>
            <a:ext cx="4313412" cy="777025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400" b="0" i="0" kern="1200">
                <a:solidFill>
                  <a:schemeClr val="tx1"/>
                </a:solidFill>
                <a:latin typeface="HSE Sans" panose="02000000000000000000" pitchFamily="2" charset="0"/>
                <a:ea typeface="+mj-ea"/>
                <a:cs typeface="+mj-cs"/>
              </a:defRPr>
            </a:lvl1pPr>
          </a:lstStyle>
          <a:p>
            <a:r>
              <a:rPr lang="ru-RU" b="1" dirty="0"/>
              <a:t>ЗАДАЧИ РАБОТЫ</a:t>
            </a:r>
          </a:p>
        </p:txBody>
      </p:sp>
    </p:spTree>
    <p:extLst>
      <p:ext uri="{BB962C8B-B14F-4D97-AF65-F5344CB8AC3E}">
        <p14:creationId xmlns:p14="http://schemas.microsoft.com/office/powerpoint/2010/main" val="2710688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986F7981-A866-4E4F-9C65-238C1CF1BA6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Образовательная программа </a:t>
            </a:r>
            <a:b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</a:br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09.03.04 Программная инженерия</a:t>
            </a:r>
            <a:endParaRPr lang="ru-RU" dirty="0">
              <a:solidFill>
                <a:srgbClr val="002060"/>
              </a:solidFill>
            </a:endParaRP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AB0430D-2AAB-034E-ACD0-CF459E67A8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Артемов Н. В.</a:t>
            </a:r>
          </a:p>
          <a:p>
            <a:r>
              <a:rPr lang="ru-RU" sz="1000" dirty="0">
                <a:solidFill>
                  <a:srgbClr val="002060"/>
                </a:solidFill>
                <a:cs typeface="+mj-lt"/>
              </a:rPr>
              <a:t>Ассистент для сборки ПК</a:t>
            </a:r>
            <a:endParaRPr lang="ru-RU" dirty="0"/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EFAF764-99F8-D24D-8800-048869E5942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</a:rPr>
              <a:t>Высшая школа экономики, </a:t>
            </a:r>
          </a:p>
          <a:p>
            <a:r>
              <a:rPr lang="ru-RU" sz="1000" dirty="0">
                <a:solidFill>
                  <a:srgbClr val="002060"/>
                </a:solidFill>
              </a:rPr>
              <a:t>Москва, 2023 </a:t>
            </a:r>
            <a:r>
              <a:rPr lang="en-US" sz="1000" dirty="0">
                <a:solidFill>
                  <a:srgbClr val="002060"/>
                </a:solidFill>
              </a:rPr>
              <a:t>www.hse.ru</a:t>
            </a:r>
            <a:r>
              <a:rPr lang="ru-RU" sz="1000" dirty="0">
                <a:solidFill>
                  <a:srgbClr val="002060"/>
                </a:solidFill>
              </a:rPr>
              <a:t> 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8180B62D-0B0D-424A-9F38-8A8CCB1A71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5788" y="1447064"/>
            <a:ext cx="5278984" cy="703205"/>
          </a:xfrm>
        </p:spPr>
        <p:txBody>
          <a:bodyPr/>
          <a:lstStyle/>
          <a:p>
            <a:r>
              <a:rPr lang="ru-RU" sz="2400" b="1" dirty="0"/>
              <a:t>АНАЛИЗ СУЩЕСТВУЮЩИХ РЕШЕНИЙ</a:t>
            </a:r>
          </a:p>
        </p:txBody>
      </p:sp>
      <p:graphicFrame>
        <p:nvGraphicFramePr>
          <p:cNvPr id="11" name="Таблица 5">
            <a:extLst>
              <a:ext uri="{FF2B5EF4-FFF2-40B4-BE49-F238E27FC236}">
                <a16:creationId xmlns:a16="http://schemas.microsoft.com/office/drawing/2014/main" id="{D1B4B344-3E10-4C2A-8EC5-B87FD25CB5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5652959"/>
              </p:ext>
            </p:extLst>
          </p:nvPr>
        </p:nvGraphicFramePr>
        <p:xfrm>
          <a:off x="585788" y="1911203"/>
          <a:ext cx="11020424" cy="46652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9995">
                  <a:extLst>
                    <a:ext uri="{9D8B030D-6E8A-4147-A177-3AD203B41FA5}">
                      <a16:colId xmlns:a16="http://schemas.microsoft.com/office/drawing/2014/main" val="2026090406"/>
                    </a:ext>
                  </a:extLst>
                </a:gridCol>
                <a:gridCol w="2089499">
                  <a:extLst>
                    <a:ext uri="{9D8B030D-6E8A-4147-A177-3AD203B41FA5}">
                      <a16:colId xmlns:a16="http://schemas.microsoft.com/office/drawing/2014/main" val="2698063025"/>
                    </a:ext>
                  </a:extLst>
                </a:gridCol>
                <a:gridCol w="2005247">
                  <a:extLst>
                    <a:ext uri="{9D8B030D-6E8A-4147-A177-3AD203B41FA5}">
                      <a16:colId xmlns:a16="http://schemas.microsoft.com/office/drawing/2014/main" val="1748167674"/>
                    </a:ext>
                  </a:extLst>
                </a:gridCol>
                <a:gridCol w="2005245">
                  <a:extLst>
                    <a:ext uri="{9D8B030D-6E8A-4147-A177-3AD203B41FA5}">
                      <a16:colId xmlns:a16="http://schemas.microsoft.com/office/drawing/2014/main" val="604833895"/>
                    </a:ext>
                  </a:extLst>
                </a:gridCol>
                <a:gridCol w="1870438">
                  <a:extLst>
                    <a:ext uri="{9D8B030D-6E8A-4147-A177-3AD203B41FA5}">
                      <a16:colId xmlns:a16="http://schemas.microsoft.com/office/drawing/2014/main" val="2699217983"/>
                    </a:ext>
                  </a:extLst>
                </a:gridCol>
              </a:tblGrid>
              <a:tr h="931630">
                <a:tc>
                  <a:txBody>
                    <a:bodyPr/>
                    <a:lstStyle/>
                    <a:p>
                      <a:r>
                        <a:rPr lang="ru-RU" sz="1400" dirty="0"/>
                        <a:t>Название игры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Необходимо умение составлять сбалансированные сборки ПК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Подбор компьютерных комплектующих по лучшим ценам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Быстрое и бесплатное получение сборки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Разнообразие сборок под все бюджеты и цели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1078884"/>
                  </a:ext>
                </a:extLst>
              </a:tr>
              <a:tr h="934365">
                <a:tc>
                  <a:txBody>
                    <a:bodyPr/>
                    <a:lstStyle/>
                    <a:p>
                      <a:r>
                        <a:rPr lang="ru-RU" sz="1600" b="1" kern="1200" dirty="0">
                          <a:solidFill>
                            <a:srgbClr val="003F82"/>
                          </a:solidFill>
                        </a:rPr>
                        <a:t>Ассистент для сборки ПК</a:t>
                      </a:r>
                      <a:endParaRPr lang="ru-RU" sz="1600" b="1" kern="1200" dirty="0">
                        <a:solidFill>
                          <a:srgbClr val="003F82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Нет</a:t>
                      </a:r>
                    </a:p>
                  </a:txBody>
                  <a:tcPr>
                    <a:solidFill>
                      <a:srgbClr val="029C6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Да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29C6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Да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29C6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Да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29C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580504"/>
                  </a:ext>
                </a:extLst>
              </a:tr>
              <a:tr h="928657">
                <a:tc>
                  <a:txBody>
                    <a:bodyPr/>
                    <a:lstStyle/>
                    <a:p>
                      <a:r>
                        <a:rPr lang="ru-RU" sz="1600" dirty="0">
                          <a:solidFill>
                            <a:srgbClr val="003F82"/>
                          </a:solidFill>
                        </a:rPr>
                        <a:t>Готовые ПК в магазинах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Нет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29C6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ru-RU" sz="3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Нет</a:t>
                      </a:r>
                    </a:p>
                  </a:txBody>
                  <a:tcPr>
                    <a:solidFill>
                      <a:srgbClr val="CD5A5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Да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29C6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Нет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CD5A5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5025377"/>
                  </a:ext>
                </a:extLst>
              </a:tr>
              <a:tr h="92865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rgbClr val="003F82"/>
                          </a:solidFill>
                        </a:rPr>
                        <a:t>Профессиональные сборщики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Нет</a:t>
                      </a:r>
                    </a:p>
                  </a:txBody>
                  <a:tcPr>
                    <a:solidFill>
                      <a:srgbClr val="029C6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Да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29C6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Нет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CD5A5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Да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29C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3578597"/>
                  </a:ext>
                </a:extLst>
              </a:tr>
              <a:tr h="92865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rgbClr val="003F82"/>
                          </a:solidFill>
                        </a:rPr>
                        <a:t>Конфигуратор ПК</a:t>
                      </a:r>
                      <a:endParaRPr lang="ru-RU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Да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CD5A5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Нет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CD5A5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Нет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CD5A5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3600" b="1" kern="1200" dirty="0">
                          <a:solidFill>
                            <a:schemeClr val="tx1"/>
                          </a:solidFill>
                        </a:rPr>
                        <a:t>Да</a:t>
                      </a:r>
                      <a:endParaRPr lang="ru-RU" sz="36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29C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80266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58943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ABE1F6DB-2C79-0F40-985F-DB8180BAF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Образовательная программа </a:t>
            </a:r>
            <a:b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</a:br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09.03.04 Программная инженерия</a:t>
            </a:r>
            <a:endParaRPr lang="ru-RU" dirty="0">
              <a:solidFill>
                <a:srgbClr val="002060"/>
              </a:solidFill>
            </a:endParaRP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CC9B4C-151F-204A-9B26-BE1838EFB2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Артемов Н. В.</a:t>
            </a:r>
          </a:p>
          <a:p>
            <a:r>
              <a:rPr lang="ru-RU" sz="1000" dirty="0">
                <a:solidFill>
                  <a:srgbClr val="002060"/>
                </a:solidFill>
                <a:cs typeface="+mj-lt"/>
              </a:rPr>
              <a:t>Ассистент для сборки ПК</a:t>
            </a:r>
            <a:endParaRPr lang="ru-RU" dirty="0"/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3CD81CA-2715-AB4B-A575-27FBCE550D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</a:rPr>
              <a:t>Высшая школа экономики, </a:t>
            </a:r>
          </a:p>
          <a:p>
            <a:r>
              <a:rPr lang="ru-RU" sz="1000" dirty="0">
                <a:solidFill>
                  <a:srgbClr val="002060"/>
                </a:solidFill>
              </a:rPr>
              <a:t>Москва, 2023 </a:t>
            </a:r>
            <a:r>
              <a:rPr lang="en-US" sz="1000" dirty="0">
                <a:solidFill>
                  <a:srgbClr val="002060"/>
                </a:solidFill>
              </a:rPr>
              <a:t>www.hse.ru</a:t>
            </a:r>
            <a:r>
              <a:rPr lang="ru-RU" sz="1000" dirty="0">
                <a:solidFill>
                  <a:srgbClr val="002060"/>
                </a:solidFill>
              </a:rPr>
              <a:t> 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6248A15-8E7E-BC4A-A1F2-4446573BC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899" y="1447790"/>
            <a:ext cx="6011454" cy="777025"/>
          </a:xfrm>
        </p:spPr>
        <p:txBody>
          <a:bodyPr/>
          <a:lstStyle/>
          <a:p>
            <a:r>
              <a:rPr lang="ru-RU" b="1" dirty="0"/>
              <a:t>ИЗУЧЕНИЕ МИКРОСЕРВИСНОЙ АРХИТЕКТУРЫ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759A9C6-69C4-5447-8A46-A98387532C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9" y="2715776"/>
            <a:ext cx="3404986" cy="2694434"/>
          </a:xfrm>
        </p:spPr>
        <p:txBody>
          <a:bodyPr>
            <a:normAutofit/>
          </a:bodyPr>
          <a:lstStyle/>
          <a:p>
            <a:pPr marL="285750" indent="-285750">
              <a:buFontTx/>
              <a:buChar char="-"/>
            </a:pPr>
            <a:r>
              <a:rPr lang="ru-RU" sz="1800" dirty="0"/>
              <a:t>Разделение функциональности</a:t>
            </a:r>
          </a:p>
          <a:p>
            <a:pPr marL="285750" indent="-285750">
              <a:buFontTx/>
              <a:buChar char="-"/>
            </a:pPr>
            <a:r>
              <a:rPr lang="ru-RU" sz="1800" dirty="0"/>
              <a:t>Распределение нагрузки</a:t>
            </a:r>
          </a:p>
          <a:p>
            <a:pPr marL="285750" indent="-285750">
              <a:buFontTx/>
              <a:buChar char="-"/>
            </a:pPr>
            <a:r>
              <a:rPr lang="ru-RU" sz="1800" dirty="0"/>
              <a:t>Использование разных технологий</a:t>
            </a:r>
          </a:p>
          <a:p>
            <a:pPr marL="285750" indent="-285750">
              <a:buFontTx/>
              <a:buChar char="-"/>
            </a:pPr>
            <a:r>
              <a:rPr lang="ru-RU" sz="1800" dirty="0"/>
              <a:t>Горизонтальное и вертикальное масштабирование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BD42B53-ECC2-73A0-609D-FDD658BE8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0885" y="2230836"/>
            <a:ext cx="7615215" cy="34540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B64B39C-EAFE-2348-D64F-F0DF29B7F851}"/>
              </a:ext>
            </a:extLst>
          </p:cNvPr>
          <p:cNvSpPr txBox="1"/>
          <p:nvPr/>
        </p:nvSpPr>
        <p:spPr>
          <a:xfrm>
            <a:off x="5489449" y="5939327"/>
            <a:ext cx="44609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000" dirty="0">
                <a:latin typeface="HSE Sans" panose="02000000000000000000" pitchFamily="2" charset="0"/>
              </a:rPr>
              <a:t>Архитектура приложения</a:t>
            </a:r>
          </a:p>
        </p:txBody>
      </p:sp>
    </p:spTree>
    <p:extLst>
      <p:ext uri="{BB962C8B-B14F-4D97-AF65-F5344CB8AC3E}">
        <p14:creationId xmlns:p14="http://schemas.microsoft.com/office/powerpoint/2010/main" val="337037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2FFBD88B-BF2A-8F44-B648-677BB7D975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Образовательная программа </a:t>
            </a:r>
            <a:b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</a:br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09.03.04 Программная инженерия</a:t>
            </a:r>
            <a:endParaRPr lang="ru-RU" dirty="0">
              <a:solidFill>
                <a:srgbClr val="002060"/>
              </a:solidFill>
            </a:endParaRPr>
          </a:p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D6DFA47-ACB8-5246-AC9C-19D438CF658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Артемов Н. В.</a:t>
            </a:r>
          </a:p>
          <a:p>
            <a:r>
              <a:rPr lang="ru-RU" sz="1000" dirty="0">
                <a:solidFill>
                  <a:srgbClr val="002060"/>
                </a:solidFill>
                <a:cs typeface="+mj-lt"/>
              </a:rPr>
              <a:t>Ассистент для сборки ПК</a:t>
            </a:r>
            <a:endParaRPr lang="ru-RU" dirty="0"/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9A5DD86-C5F3-5843-B60F-AC26E1B1622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</a:rPr>
              <a:t>Высшая школа экономики, </a:t>
            </a:r>
          </a:p>
          <a:p>
            <a:r>
              <a:rPr lang="ru-RU" sz="1000" dirty="0">
                <a:solidFill>
                  <a:srgbClr val="002060"/>
                </a:solidFill>
              </a:rPr>
              <a:t>Москва, 2023 </a:t>
            </a:r>
            <a:r>
              <a:rPr lang="en-US" sz="1000" dirty="0">
                <a:solidFill>
                  <a:srgbClr val="002060"/>
                </a:solidFill>
              </a:rPr>
              <a:t>www.hse.ru</a:t>
            </a:r>
            <a:r>
              <a:rPr lang="ru-RU" sz="1000" dirty="0">
                <a:solidFill>
                  <a:srgbClr val="002060"/>
                </a:solidFill>
              </a:rPr>
              <a:t> 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060AA73-8574-054A-B94B-1EAA5FAB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ВЫБОР ТЕХНОЛОГИЙ И ИНСТРУМЕНТОВ РЕАЛИЗАЦИИ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5E7B9744-FF5D-DB4B-8DCD-FF4C0C5728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5898" y="2720101"/>
            <a:ext cx="4943365" cy="3589179"/>
          </a:xfrm>
        </p:spPr>
        <p:txBody>
          <a:bodyPr>
            <a:noAutofit/>
          </a:bodyPr>
          <a:lstStyle/>
          <a:p>
            <a:r>
              <a:rPr lang="ru-RU" sz="1600" dirty="0">
                <a:solidFill>
                  <a:srgbClr val="003F82"/>
                </a:solidFill>
              </a:rPr>
              <a:t>При создании данного приложения использовались следующие технологии и инструменты: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solidFill>
                  <a:srgbClr val="003F82"/>
                </a:solidFill>
              </a:rPr>
              <a:t>Среда разработки</a:t>
            </a:r>
            <a:r>
              <a:rPr lang="en-US" sz="1600" dirty="0">
                <a:solidFill>
                  <a:srgbClr val="003F82"/>
                </a:solidFill>
              </a:rPr>
              <a:t> JetBrains</a:t>
            </a:r>
            <a:r>
              <a:rPr lang="ru-RU" sz="1600" dirty="0">
                <a:solidFill>
                  <a:srgbClr val="003F82"/>
                </a:solidFill>
              </a:rPr>
              <a:t> </a:t>
            </a:r>
            <a:r>
              <a:rPr lang="ru-RU" sz="1600" dirty="0" err="1">
                <a:solidFill>
                  <a:srgbClr val="003F82"/>
                </a:solidFill>
              </a:rPr>
              <a:t>R</a:t>
            </a:r>
            <a:r>
              <a:rPr lang="en-US" sz="1600" dirty="0" err="1">
                <a:solidFill>
                  <a:srgbClr val="003F82"/>
                </a:solidFill>
              </a:rPr>
              <a:t>ider</a:t>
            </a:r>
            <a:r>
              <a:rPr lang="en-US" sz="1600" dirty="0">
                <a:solidFill>
                  <a:srgbClr val="003F82"/>
                </a:solidFill>
              </a:rPr>
              <a:t> 2023.1.1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solidFill>
                  <a:srgbClr val="003F82"/>
                </a:solidFill>
              </a:rPr>
              <a:t>Среда разработки</a:t>
            </a:r>
            <a:r>
              <a:rPr lang="en-US" sz="1600" dirty="0">
                <a:solidFill>
                  <a:srgbClr val="003F82"/>
                </a:solidFill>
              </a:rPr>
              <a:t> JetBrains</a:t>
            </a:r>
            <a:r>
              <a:rPr lang="ru-RU" sz="1600" dirty="0">
                <a:solidFill>
                  <a:srgbClr val="003F82"/>
                </a:solidFill>
              </a:rPr>
              <a:t> </a:t>
            </a:r>
            <a:r>
              <a:rPr lang="en-US" sz="1600" dirty="0">
                <a:solidFill>
                  <a:srgbClr val="003F82"/>
                </a:solidFill>
              </a:rPr>
              <a:t>PyCharm Professional Edition 2023.1.1</a:t>
            </a:r>
          </a:p>
          <a:p>
            <a:pPr marL="342900" indent="-342900">
              <a:buFont typeface="+mj-lt"/>
              <a:buAutoNum type="arabicPeriod"/>
            </a:pPr>
            <a:r>
              <a:rPr lang="ru-RU" sz="1600" dirty="0">
                <a:solidFill>
                  <a:srgbClr val="003F82"/>
                </a:solidFill>
              </a:rPr>
              <a:t>Среда разработки</a:t>
            </a:r>
            <a:r>
              <a:rPr lang="en-US" sz="1600" dirty="0">
                <a:solidFill>
                  <a:srgbClr val="003F82"/>
                </a:solidFill>
              </a:rPr>
              <a:t> JetBrains</a:t>
            </a:r>
            <a:r>
              <a:rPr lang="ru-RU" sz="1600" dirty="0">
                <a:solidFill>
                  <a:srgbClr val="003F82"/>
                </a:solidFill>
              </a:rPr>
              <a:t> </a:t>
            </a:r>
            <a:r>
              <a:rPr lang="en-US" sz="1600" dirty="0" err="1">
                <a:solidFill>
                  <a:srgbClr val="003F82"/>
                </a:solidFill>
              </a:rPr>
              <a:t>DataGrip</a:t>
            </a:r>
            <a:r>
              <a:rPr lang="en-US" sz="1600" dirty="0">
                <a:solidFill>
                  <a:srgbClr val="003F82"/>
                </a:solidFill>
              </a:rPr>
              <a:t> 2023.1.1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solidFill>
                  <a:srgbClr val="003F82"/>
                </a:solidFill>
              </a:rPr>
              <a:t>Build Generator </a:t>
            </a:r>
            <a:r>
              <a:rPr lang="ru-RU" sz="1600" dirty="0">
                <a:solidFill>
                  <a:srgbClr val="003F82"/>
                </a:solidFill>
              </a:rPr>
              <a:t>и </a:t>
            </a:r>
            <a:r>
              <a:rPr lang="ru-RU" sz="1600" dirty="0" err="1">
                <a:solidFill>
                  <a:srgbClr val="003F82"/>
                </a:solidFill>
              </a:rPr>
              <a:t>A</a:t>
            </a:r>
            <a:r>
              <a:rPr lang="en-US" sz="1600" dirty="0">
                <a:solidFill>
                  <a:srgbClr val="003F82"/>
                </a:solidFill>
              </a:rPr>
              <a:t>pi Gateway </a:t>
            </a:r>
            <a:r>
              <a:rPr lang="ru-RU" sz="1600" dirty="0">
                <a:solidFill>
                  <a:srgbClr val="003F82"/>
                </a:solidFill>
              </a:rPr>
              <a:t>написаны на языке </a:t>
            </a:r>
            <a:r>
              <a:rPr lang="en-US" sz="1600" dirty="0">
                <a:solidFill>
                  <a:srgbClr val="003F82"/>
                </a:solidFill>
              </a:rPr>
              <a:t>C#</a:t>
            </a:r>
            <a:endParaRPr lang="ru-RU" sz="1600" dirty="0">
              <a:solidFill>
                <a:srgbClr val="003F8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solidFill>
                  <a:srgbClr val="003F82"/>
                </a:solidFill>
              </a:rPr>
              <a:t>Hardware Info Collector </a:t>
            </a:r>
            <a:r>
              <a:rPr lang="ru-RU" sz="1600" dirty="0">
                <a:solidFill>
                  <a:srgbClr val="003F82"/>
                </a:solidFill>
              </a:rPr>
              <a:t>написан на языке </a:t>
            </a:r>
            <a:r>
              <a:rPr lang="ru-RU" sz="1600" dirty="0" err="1">
                <a:solidFill>
                  <a:srgbClr val="003F82"/>
                </a:solidFill>
              </a:rPr>
              <a:t>p</a:t>
            </a:r>
            <a:r>
              <a:rPr lang="en-US" sz="1600" dirty="0" err="1">
                <a:solidFill>
                  <a:srgbClr val="003F82"/>
                </a:solidFill>
              </a:rPr>
              <a:t>ython</a:t>
            </a:r>
            <a:r>
              <a:rPr lang="en-US" sz="1600" dirty="0">
                <a:solidFill>
                  <a:srgbClr val="003F82"/>
                </a:solidFill>
              </a:rPr>
              <a:t> 3.10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solidFill>
                  <a:srgbClr val="003F82"/>
                </a:solidFill>
              </a:rPr>
              <a:t>Hardware Database </a:t>
            </a:r>
            <a:r>
              <a:rPr lang="ru-RU" sz="1600" dirty="0">
                <a:solidFill>
                  <a:srgbClr val="003F82"/>
                </a:solidFill>
              </a:rPr>
              <a:t>– база данных </a:t>
            </a:r>
            <a:r>
              <a:rPr lang="en-US" sz="1600" dirty="0">
                <a:solidFill>
                  <a:srgbClr val="003F82"/>
                </a:solidFill>
              </a:rPr>
              <a:t>PostgreSQL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solidFill>
                  <a:srgbClr val="003F82"/>
                </a:solidFill>
              </a:rPr>
              <a:t>Builds Database – </a:t>
            </a:r>
            <a:r>
              <a:rPr lang="ru-RU" sz="1600" dirty="0">
                <a:solidFill>
                  <a:srgbClr val="003F82"/>
                </a:solidFill>
              </a:rPr>
              <a:t>база данных </a:t>
            </a:r>
            <a:r>
              <a:rPr lang="en-US" sz="1600" dirty="0">
                <a:solidFill>
                  <a:srgbClr val="003F82"/>
                </a:solidFill>
              </a:rPr>
              <a:t>MongoDB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3192AEE-19EB-4CBC-86FD-C39E7121A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4715" y="1958564"/>
            <a:ext cx="1843431" cy="1843431"/>
          </a:xfrm>
          <a:prstGeom prst="rect">
            <a:avLst/>
          </a:prstGeom>
        </p:spPr>
      </p:pic>
      <p:pic>
        <p:nvPicPr>
          <p:cNvPr id="1030" name="Picture 6" descr="Logo device only">
            <a:extLst>
              <a:ext uri="{FF2B5EF4-FFF2-40B4-BE49-F238E27FC236}">
                <a16:creationId xmlns:a16="http://schemas.microsoft.com/office/drawing/2014/main" id="{6DD9B06A-455B-8F38-CBC4-381F387630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7860" y="4348139"/>
            <a:ext cx="1618242" cy="1961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JetBrains Brand Assets - JetBrains">
            <a:extLst>
              <a:ext uri="{FF2B5EF4-FFF2-40B4-BE49-F238E27FC236}">
                <a16:creationId xmlns:a16="http://schemas.microsoft.com/office/drawing/2014/main" id="{BA398580-60BA-77B2-EB8F-C2F1C01F00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880280"/>
            <a:ext cx="3429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9723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ABE1F6DB-2C79-0F40-985F-DB8180BAF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Образовательная программа </a:t>
            </a:r>
            <a:b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</a:br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09.03.04 Программная инженерия</a:t>
            </a:r>
            <a:endParaRPr lang="ru-RU" dirty="0">
              <a:solidFill>
                <a:srgbClr val="002060"/>
              </a:solidFill>
            </a:endParaRP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CC9B4C-151F-204A-9B26-BE1838EFB2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Артемов Н. В.</a:t>
            </a:r>
          </a:p>
          <a:p>
            <a:r>
              <a:rPr lang="ru-RU" sz="1000" dirty="0">
                <a:solidFill>
                  <a:srgbClr val="002060"/>
                </a:solidFill>
                <a:cs typeface="+mj-lt"/>
              </a:rPr>
              <a:t>Ассистент для сборки ПК</a:t>
            </a:r>
            <a:endParaRPr lang="ru-RU" dirty="0"/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3CD81CA-2715-AB4B-A575-27FBCE550D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</a:rPr>
              <a:t>Высшая школа экономики, </a:t>
            </a:r>
          </a:p>
          <a:p>
            <a:r>
              <a:rPr lang="ru-RU" sz="1000" dirty="0">
                <a:solidFill>
                  <a:srgbClr val="002060"/>
                </a:solidFill>
              </a:rPr>
              <a:t>Москва, 2023 </a:t>
            </a:r>
            <a:r>
              <a:rPr lang="en-US" sz="1000" dirty="0">
                <a:solidFill>
                  <a:srgbClr val="002060"/>
                </a:solidFill>
              </a:rPr>
              <a:t>www.hse.ru</a:t>
            </a:r>
            <a:r>
              <a:rPr lang="ru-RU" sz="1000" dirty="0">
                <a:solidFill>
                  <a:srgbClr val="002060"/>
                </a:solidFill>
              </a:rPr>
              <a:t> 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6248A15-8E7E-BC4A-A1F2-4446573BC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990" y="3029221"/>
            <a:ext cx="3302438" cy="1981210"/>
          </a:xfrm>
        </p:spPr>
        <p:txBody>
          <a:bodyPr>
            <a:normAutofit/>
          </a:bodyPr>
          <a:lstStyle/>
          <a:p>
            <a:r>
              <a:rPr lang="ru-RU" b="1" dirty="0"/>
              <a:t>СОЗДАНИЕ АЛГОРИТМА ГЕНЕРАЦИИ СБОРОК КОМПЬЮТЕРНЫХ КОМПЛЕКТУЮЩИХ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D93B0DC-092A-88C9-0F9B-6556604939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2172" y="1447790"/>
            <a:ext cx="7712299" cy="514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655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ABE1F6DB-2C79-0F40-985F-DB8180BAFB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Образовательная программа </a:t>
            </a:r>
            <a:b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</a:br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09.03.04 Программная инженерия</a:t>
            </a:r>
            <a:endParaRPr lang="ru-RU" dirty="0">
              <a:solidFill>
                <a:srgbClr val="002060"/>
              </a:solidFill>
            </a:endParaRP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2CC9B4C-151F-204A-9B26-BE1838EFB2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Артемов Н. В.</a:t>
            </a:r>
          </a:p>
          <a:p>
            <a:r>
              <a:rPr lang="ru-RU" sz="1000" dirty="0">
                <a:solidFill>
                  <a:srgbClr val="002060"/>
                </a:solidFill>
                <a:cs typeface="+mj-lt"/>
              </a:rPr>
              <a:t>Ассистент для сборки ПК</a:t>
            </a:r>
            <a:endParaRPr lang="ru-RU" dirty="0"/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3CD81CA-2715-AB4B-A575-27FBCE550D2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</a:rPr>
              <a:t>Высшая школа экономики, </a:t>
            </a:r>
          </a:p>
          <a:p>
            <a:r>
              <a:rPr lang="ru-RU" sz="1000" dirty="0">
                <a:solidFill>
                  <a:srgbClr val="002060"/>
                </a:solidFill>
              </a:rPr>
              <a:t>Москва, 2023 </a:t>
            </a:r>
            <a:r>
              <a:rPr lang="en-US" sz="1000" dirty="0">
                <a:solidFill>
                  <a:srgbClr val="002060"/>
                </a:solidFill>
              </a:rPr>
              <a:t>www.hse.ru</a:t>
            </a:r>
            <a:r>
              <a:rPr lang="ru-RU" sz="1000" dirty="0">
                <a:solidFill>
                  <a:srgbClr val="002060"/>
                </a:solidFill>
              </a:rPr>
              <a:t> 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6248A15-8E7E-BC4A-A1F2-4446573BC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СОЗДАНИЕ ПРИЛОЖЕНИЯ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9627412-F390-1363-05E4-BCB9B1E35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899" y="1150235"/>
            <a:ext cx="11020202" cy="546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655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D00C4599-D949-6249-9062-C77D642165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Образовательная программа </a:t>
            </a:r>
            <a:b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</a:br>
            <a:r>
              <a:rPr lang="ru-RU" sz="1000" dirty="0">
                <a:solidFill>
                  <a:srgbClr val="002060"/>
                </a:solidFill>
                <a:ea typeface="MS PGothic" panose="020B0600070205080204" charset="-128"/>
                <a:cs typeface="+mj-lt"/>
              </a:rPr>
              <a:t>09.03.04 Программная инженерия</a:t>
            </a:r>
            <a:endParaRPr lang="ru-RU" dirty="0">
              <a:solidFill>
                <a:srgbClr val="002060"/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E61ED2D-36DC-AE46-9981-A638C91D8A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ru-RU" dirty="0"/>
              <a:t>Артемов Н. В.</a:t>
            </a:r>
          </a:p>
          <a:p>
            <a:r>
              <a:rPr lang="ru-RU" sz="1000" dirty="0">
                <a:solidFill>
                  <a:srgbClr val="002060"/>
                </a:solidFill>
                <a:cs typeface="+mj-lt"/>
              </a:rPr>
              <a:t>Ассистент для сборки ПК</a:t>
            </a:r>
            <a:endParaRPr lang="ru-RU" dirty="0"/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B2072AC-9151-194C-B908-9F4F2D9B42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sz="1000" dirty="0">
                <a:solidFill>
                  <a:srgbClr val="002060"/>
                </a:solidFill>
              </a:rPr>
              <a:t>Высшая школа экономики, </a:t>
            </a:r>
          </a:p>
          <a:p>
            <a:r>
              <a:rPr lang="ru-RU" sz="1000" dirty="0">
                <a:solidFill>
                  <a:srgbClr val="002060"/>
                </a:solidFill>
              </a:rPr>
              <a:t>Москва, 2023 </a:t>
            </a:r>
            <a:r>
              <a:rPr lang="en-US" sz="1000" dirty="0">
                <a:solidFill>
                  <a:srgbClr val="002060"/>
                </a:solidFill>
              </a:rPr>
              <a:t>www.hse.ru</a:t>
            </a:r>
            <a:r>
              <a:rPr lang="ru-RU" sz="1000" dirty="0">
                <a:solidFill>
                  <a:srgbClr val="002060"/>
                </a:solidFill>
              </a:rPr>
              <a:t> 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0D6A4FAF-EC6A-C648-997B-399BE9C4A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558" y="1430698"/>
            <a:ext cx="2490566" cy="927941"/>
          </a:xfrm>
        </p:spPr>
        <p:txBody>
          <a:bodyPr/>
          <a:lstStyle/>
          <a:p>
            <a:pPr algn="ctr"/>
            <a:r>
              <a:rPr lang="ru-RU" b="1" dirty="0"/>
              <a:t>ДЕМОНСТРАЦИЯ ПРИЛОЖЕНИЯ</a:t>
            </a:r>
            <a:endParaRPr lang="ru-RU" dirty="0"/>
          </a:p>
        </p:txBody>
      </p:sp>
      <p:pic>
        <p:nvPicPr>
          <p:cNvPr id="6" name="Screen Recording 2023-05-13 at 23.39.38">
            <a:hlinkClick r:id="" action="ppaction://media"/>
            <a:extLst>
              <a:ext uri="{FF2B5EF4-FFF2-40B4-BE49-F238E27FC236}">
                <a16:creationId xmlns:a16="http://schemas.microsoft.com/office/drawing/2014/main" id="{F681AC0B-4316-7680-4643-4C88F9EB2D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2978" y="1242690"/>
            <a:ext cx="8038381" cy="519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8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5F54BA-C159-4494-A838-4680A70BC8D0}"/>
              </a:ext>
            </a:extLst>
          </p:cNvPr>
          <p:cNvSpPr txBox="1"/>
          <p:nvPr/>
        </p:nvSpPr>
        <p:spPr>
          <a:xfrm>
            <a:off x="418583" y="2749115"/>
            <a:ext cx="6332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dirty="0">
                <a:latin typeface="HSE Sans" panose="02000000000000000000" pitchFamily="2" charset="0"/>
              </a:rPr>
              <a:t>СПАСИБО ЗА ВНИМАНИЕ!</a:t>
            </a:r>
            <a:endParaRPr lang="en-US" sz="4000" dirty="0">
              <a:latin typeface="HSE Sans" panose="02000000000000000000" pitchFamily="2" charset="0"/>
            </a:endParaRPr>
          </a:p>
          <a:p>
            <a:pPr algn="ctr"/>
            <a:endParaRPr lang="ru-RU" sz="1000" dirty="0">
              <a:latin typeface="HSE Sans" panose="02000000000000000000" pitchFamily="2" charset="0"/>
            </a:endParaRPr>
          </a:p>
          <a:p>
            <a:pPr algn="ctr"/>
            <a:r>
              <a:rPr lang="ru-RU" sz="1000" dirty="0">
                <a:latin typeface="HSE Sans" panose="02000000000000000000" pitchFamily="2" charset="0"/>
              </a:rPr>
              <a:t>Артемов Никита Владиславович БПИ-219</a:t>
            </a:r>
          </a:p>
          <a:p>
            <a:pPr algn="ctr"/>
            <a:r>
              <a:rPr lang="en-US" sz="1000" dirty="0" err="1">
                <a:latin typeface="HSE Sans" panose="02000000000000000000" pitchFamily="2" charset="0"/>
              </a:rPr>
              <a:t>nvartemov@edu.hse.ru</a:t>
            </a:r>
            <a:endParaRPr lang="ru-RU" sz="1000" dirty="0">
              <a:latin typeface="HSE Sans" panose="02000000000000000000" pitchFamily="2" charset="0"/>
            </a:endParaRPr>
          </a:p>
          <a:p>
            <a:pPr algn="ctr"/>
            <a:r>
              <a:rPr lang="ru-RU" sz="1000" dirty="0">
                <a:latin typeface="HSE Sans" panose="02000000000000000000" pitchFamily="2" charset="0"/>
              </a:rPr>
              <a:t>Москва, 2023 г.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3A0011D-7D13-4D2B-BEF0-6D08DD924E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944" y="152902"/>
            <a:ext cx="822400" cy="919154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0D45BF5-7A60-7966-6399-90E012E471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6456" y="298407"/>
            <a:ext cx="4477995" cy="634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61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Пользовательские 1">
      <a:dk1>
        <a:srgbClr val="0F2C68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000" dirty="0">
            <a:latin typeface="HSE Sans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2A9C74E6E830D74E9B0FDDB4017A5417" ma:contentTypeVersion="13" ma:contentTypeDescription="Создание документа." ma:contentTypeScope="" ma:versionID="d4e423622451d608a8a05f4da7a1e1a2">
  <xsd:schema xmlns:xsd="http://www.w3.org/2001/XMLSchema" xmlns:xs="http://www.w3.org/2001/XMLSchema" xmlns:p="http://schemas.microsoft.com/office/2006/metadata/properties" xmlns:ns2="9875bd71-cde8-496c-a136-433f55d5e6d0" xmlns:ns3="e96afe77-3acb-4328-97fc-408e1bde3ecd" targetNamespace="http://schemas.microsoft.com/office/2006/metadata/properties" ma:root="true" ma:fieldsID="4831203c63c08b9f52ea6d3ee0d7a96e" ns2:_="" ns3:_="">
    <xsd:import namespace="9875bd71-cde8-496c-a136-433f55d5e6d0"/>
    <xsd:import namespace="e96afe77-3acb-4328-97fc-408e1bde3ec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75bd71-cde8-496c-a136-433f55d5e6d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6afe77-3acb-4328-97fc-408e1bde3ecd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34386AA-1848-4C75-B336-1053927CB0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33DAF31-D8A6-49A0-9A5D-8B2EA5B1C511}">
  <ds:schemaRefs>
    <ds:schemaRef ds:uri="http://schemas.microsoft.com/office/infopath/2007/PartnerControls"/>
    <ds:schemaRef ds:uri="http://purl.org/dc/elements/1.1/"/>
    <ds:schemaRef ds:uri="http://purl.org/dc/terms/"/>
    <ds:schemaRef ds:uri="http://www.w3.org/XML/1998/namespace"/>
    <ds:schemaRef ds:uri="http://purl.org/dc/dcmitype/"/>
    <ds:schemaRef ds:uri="http://schemas.microsoft.com/office/2006/documentManagement/types"/>
    <ds:schemaRef ds:uri="9875bd71-cde8-496c-a136-433f55d5e6d0"/>
    <ds:schemaRef ds:uri="http://schemas.openxmlformats.org/package/2006/metadata/core-properties"/>
    <ds:schemaRef ds:uri="e96afe77-3acb-4328-97fc-408e1bde3ecd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4D4651DD-DCCC-4759-B2F6-7F520BDCC2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875bd71-cde8-496c-a136-433f55d5e6d0"/>
    <ds:schemaRef ds:uri="e96afe77-3acb-4328-97fc-408e1bde3ec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1162</TotalTime>
  <Words>521</Words>
  <Application>Microsoft Macintosh PowerPoint</Application>
  <PresentationFormat>Широкоэкранный</PresentationFormat>
  <Paragraphs>141</Paragraphs>
  <Slides>10</Slides>
  <Notes>1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HSE Sans</vt:lpstr>
      <vt:lpstr>Office Theme</vt:lpstr>
      <vt:lpstr>Курсовой проект Ассистент для сборки ПК</vt:lpstr>
      <vt:lpstr>ЦЕЛЬ РАБОТЫ</vt:lpstr>
      <vt:lpstr>Презентация PowerPoint</vt:lpstr>
      <vt:lpstr>ИЗУЧЕНИЕ МИКРОСЕРВИСНОЙ АРХИТЕКТУРЫ</vt:lpstr>
      <vt:lpstr>ВЫБОР ТЕХНОЛОГИЙ И ИНСТРУМЕНТОВ РЕАЛИЗАЦИИ</vt:lpstr>
      <vt:lpstr>СОЗДАНИЕ АЛГОРИТМА ГЕНЕРАЦИИ СБОРОК КОМПЬЮТЕРНЫХ КОМПЛЕКТУЮЩИХ</vt:lpstr>
      <vt:lpstr>СОЗДАНИЕ ПРИЛОЖЕНИЯ</vt:lpstr>
      <vt:lpstr>ДЕМОНСТРАЦИЯ ПРИЛОЖЕНИЯ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Кутьков Юрий Юрьевич</dc:creator>
  <cp:lastModifiedBy>Артемов Никита Владиславович</cp:lastModifiedBy>
  <cp:revision>19</cp:revision>
  <cp:lastPrinted>2021-11-11T13:08:42Z</cp:lastPrinted>
  <dcterms:created xsi:type="dcterms:W3CDTF">2021-11-11T08:52:47Z</dcterms:created>
  <dcterms:modified xsi:type="dcterms:W3CDTF">2023-05-13T20:44:06Z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0x0101002A9C74E6E830D74E9B0FDDB4017A5417</vt:lpwstr>
  </property>
</Properties>
</file>